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9" r:id="rId2"/>
    <p:sldId id="322" r:id="rId3"/>
    <p:sldId id="323" r:id="rId4"/>
    <p:sldId id="327" r:id="rId5"/>
    <p:sldId id="325" r:id="rId6"/>
    <p:sldId id="326" r:id="rId7"/>
    <p:sldId id="330" r:id="rId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FF5050"/>
    <a:srgbClr val="336600"/>
    <a:srgbClr val="00CC00"/>
    <a:srgbClr val="FF9933"/>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4848" tIns="47424" rIns="94848" bIns="4742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4848" tIns="47424" rIns="94848" bIns="47424" rtlCol="0"/>
          <a:lstStyle>
            <a:lvl1pPr algn="r">
              <a:defRPr sz="1300"/>
            </a:lvl1pPr>
          </a:lstStyle>
          <a:p>
            <a:fld id="{B7D07BDD-B8B6-4D37-8773-ED58D6F8DFCD}" type="datetimeFigureOut">
              <a:rPr kumimoji="1" lang="ja-JP" altLang="en-US" smtClean="0"/>
              <a:t>2018/11/5</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4848" tIns="47424" rIns="94848" bIns="47424"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48" tIns="47424" rIns="94848" bIns="474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4848" tIns="47424" rIns="94848" bIns="474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4848" tIns="47424" rIns="94848" bIns="47424" rtlCol="0" anchor="b"/>
          <a:lstStyle>
            <a:lvl1pPr algn="r">
              <a:defRPr sz="1300"/>
            </a:lvl1pPr>
          </a:lstStyle>
          <a:p>
            <a:fld id="{87DA01F7-00AD-4FE5-8C95-8227CDF8AECE}" type="slidenum">
              <a:rPr kumimoji="1" lang="ja-JP" altLang="en-US" smtClean="0"/>
              <a:t>‹#›</a:t>
            </a:fld>
            <a:endParaRPr kumimoji="1" lang="ja-JP" altLang="en-US"/>
          </a:p>
        </p:txBody>
      </p:sp>
    </p:spTree>
    <p:extLst>
      <p:ext uri="{BB962C8B-B14F-4D97-AF65-F5344CB8AC3E}">
        <p14:creationId xmlns:p14="http://schemas.microsoft.com/office/powerpoint/2010/main" val="3071326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F8E1AC7-5C74-4EEB-865C-E681575749B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7D3D64B2-C25F-4853-905E-9C28A5DB7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50BEA0E6-50F9-43D2-90B8-48D3DD6E803D}"/>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5" name="フッター プレースホルダー 4">
            <a:extLst>
              <a:ext uri="{FF2B5EF4-FFF2-40B4-BE49-F238E27FC236}">
                <a16:creationId xmlns="" xmlns:a16="http://schemas.microsoft.com/office/drawing/2014/main" id="{BC9F9450-3F48-4188-9C14-6D36EABB70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A449A5DA-A6E4-4669-BB3B-732A617F0444}"/>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85282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A42DEBA-4BD1-4845-B8EE-1D331753865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A15705D9-2022-4DD0-B132-5F624D901C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AC0DD3D6-D75A-4120-8F6C-EA9265911EEE}"/>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5" name="フッター プレースホルダー 4">
            <a:extLst>
              <a:ext uri="{FF2B5EF4-FFF2-40B4-BE49-F238E27FC236}">
                <a16:creationId xmlns="" xmlns:a16="http://schemas.microsoft.com/office/drawing/2014/main" id="{F940D4F0-7E8D-4492-BCE7-F07521B8E6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C8C9FAFC-3D87-4976-8A7F-16588CAD2A0C}"/>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189410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0870198C-A542-4032-BD6F-4F359CAC480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F8122DDA-401E-4035-BAA8-9A2B4CC7B23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9B784BAA-64A3-440E-B13F-8ADBB90C9C2D}"/>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5" name="フッター プレースホルダー 4">
            <a:extLst>
              <a:ext uri="{FF2B5EF4-FFF2-40B4-BE49-F238E27FC236}">
                <a16:creationId xmlns="" xmlns:a16="http://schemas.microsoft.com/office/drawing/2014/main" id="{FDD58A2A-7B2C-4DEB-BC53-606CD61BEB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AF6D9B30-8A11-4E15-ABB5-C71BC994B448}"/>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224545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CF500CD-7F32-4862-B809-8BF2FB4036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CF522A59-1519-4A42-AA15-441D4E0EFD7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D1937E5-FA5B-4E19-BFB1-65A4A97E842F}"/>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5" name="フッター プレースホルダー 4">
            <a:extLst>
              <a:ext uri="{FF2B5EF4-FFF2-40B4-BE49-F238E27FC236}">
                <a16:creationId xmlns="" xmlns:a16="http://schemas.microsoft.com/office/drawing/2014/main" id="{CA0D3661-C034-414C-BF88-AE8390426F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A5504CC1-B806-410D-BD18-691F24992160}"/>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320890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E3FE342-A177-4A92-BCC3-8672DFAC08B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65104D7F-E4AF-454C-95AC-9585AAC1B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B2529016-0487-46FC-A46E-1C372B0EA3AB}"/>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5" name="フッター プレースホルダー 4">
            <a:extLst>
              <a:ext uri="{FF2B5EF4-FFF2-40B4-BE49-F238E27FC236}">
                <a16:creationId xmlns="" xmlns:a16="http://schemas.microsoft.com/office/drawing/2014/main" id="{A3963F53-63AC-457C-B23E-3D0141B7E8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12F0E8B8-94CB-42C0-8D13-547F078F0092}"/>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210556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B6C5BF9-2B65-4E87-994D-2C19D37FA7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369DFA5D-D49B-42F7-8D05-4DAE7B18CC2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CC193E71-D71C-4AB3-9C08-252D77D743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1E786AA4-FB38-4386-A6FA-61B33360E257}"/>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6" name="フッター プレースホルダー 5">
            <a:extLst>
              <a:ext uri="{FF2B5EF4-FFF2-40B4-BE49-F238E27FC236}">
                <a16:creationId xmlns="" xmlns:a16="http://schemas.microsoft.com/office/drawing/2014/main" id="{94B4EFCA-8CEB-4DAF-8E22-33CE7D9699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E7276ECD-B957-4793-9510-5531CE0DC330}"/>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77601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F1137EA-6C4F-43FE-9EF8-F0432D9D4A6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FBFC2DED-4F7C-40BE-947D-34CD9CD1C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2CF4AABD-0FED-46D3-9E56-34CCF39B494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FC172C8F-FF32-4D3F-AACE-F6FD04834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8535EAA9-253F-4837-BFEA-AC137451456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8663B95D-E75E-4739-B1CC-F68F50097307}"/>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8" name="フッター プレースホルダー 7">
            <a:extLst>
              <a:ext uri="{FF2B5EF4-FFF2-40B4-BE49-F238E27FC236}">
                <a16:creationId xmlns="" xmlns:a16="http://schemas.microsoft.com/office/drawing/2014/main" id="{0416B093-5F59-4206-AADA-942B1B45465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B5DE5517-6BDF-4866-B615-1F3DAEA4525D}"/>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72479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DE3D114-322A-4FAE-8750-9FC3BC7263A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65598C6A-06FB-4609-9E6A-811477D13ED6}"/>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4" name="フッター プレースホルダー 3">
            <a:extLst>
              <a:ext uri="{FF2B5EF4-FFF2-40B4-BE49-F238E27FC236}">
                <a16:creationId xmlns="" xmlns:a16="http://schemas.microsoft.com/office/drawing/2014/main" id="{AA4E8C89-83EF-4091-95FB-792A8430558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DE1A933E-834C-40BA-9FFD-0BB0DD5F7730}"/>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86318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21CE3106-B3B9-4BBB-B0EE-4A49F11003C6}"/>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3" name="フッター プレースホルダー 2">
            <a:extLst>
              <a:ext uri="{FF2B5EF4-FFF2-40B4-BE49-F238E27FC236}">
                <a16:creationId xmlns="" xmlns:a16="http://schemas.microsoft.com/office/drawing/2014/main" id="{930D6873-B465-41AA-BFFB-F6D0A1B661F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2E2F1A2F-E966-4A4C-867B-709B519EEF77}"/>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133128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78C1A55-5938-4BBC-AD32-997F6441133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9AEF59F0-4226-43DF-896F-E44FD3966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5828FADE-955D-49A9-A988-264328F65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F6FBCD10-687E-4E52-9CCC-033FEB072BD5}"/>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6" name="フッター プレースホルダー 5">
            <a:extLst>
              <a:ext uri="{FF2B5EF4-FFF2-40B4-BE49-F238E27FC236}">
                <a16:creationId xmlns="" xmlns:a16="http://schemas.microsoft.com/office/drawing/2014/main" id="{47602D60-6CDC-423A-B74B-8AD0BBCFBC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7BC7AA95-FDA4-4514-9E11-71E8D9834FED}"/>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227775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7734476-CD37-4F24-9B7A-1946310518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4CA6F347-B91D-4ACA-98FC-27D745E1C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 xmlns:a16="http://schemas.microsoft.com/office/drawing/2014/main" id="{3DCD7C3F-3133-4114-8769-EEA147391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B1BE8927-F6E4-4E83-94E6-39B202A0690C}"/>
              </a:ext>
            </a:extLst>
          </p:cNvPr>
          <p:cNvSpPr>
            <a:spLocks noGrp="1"/>
          </p:cNvSpPr>
          <p:nvPr>
            <p:ph type="dt" sz="half" idx="10"/>
          </p:nvPr>
        </p:nvSpPr>
        <p:spPr/>
        <p:txBody>
          <a:bodyPr/>
          <a:lstStyle/>
          <a:p>
            <a:fld id="{2523CA4A-8E8B-4231-BDF7-367F16264A47}" type="datetimeFigureOut">
              <a:rPr kumimoji="1" lang="ja-JP" altLang="en-US" smtClean="0"/>
              <a:t>2018/11/5</a:t>
            </a:fld>
            <a:endParaRPr kumimoji="1" lang="ja-JP" altLang="en-US"/>
          </a:p>
        </p:txBody>
      </p:sp>
      <p:sp>
        <p:nvSpPr>
          <p:cNvPr id="6" name="フッター プレースホルダー 5">
            <a:extLst>
              <a:ext uri="{FF2B5EF4-FFF2-40B4-BE49-F238E27FC236}">
                <a16:creationId xmlns="" xmlns:a16="http://schemas.microsoft.com/office/drawing/2014/main" id="{A7A7F02E-73D4-4AD1-BE36-DB527D2480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657DBF0F-4B76-408F-A9D5-9DAE4BBDE506}"/>
              </a:ext>
            </a:extLst>
          </p:cNvPr>
          <p:cNvSpPr>
            <a:spLocks noGrp="1"/>
          </p:cNvSpPr>
          <p:nvPr>
            <p:ph type="sldNum" sz="quarter" idx="12"/>
          </p:nvPr>
        </p:nvSpPr>
        <p:spPr/>
        <p:txBody>
          <a:body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320638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9008DEDB-F53F-474F-96D0-EFEEFD1EF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C5438308-9F55-4148-80B3-5407AC111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90CFD6D-F3AB-416E-B8CC-7D1A9D11C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3CA4A-8E8B-4231-BDF7-367F16264A47}" type="datetimeFigureOut">
              <a:rPr kumimoji="1" lang="ja-JP" altLang="en-US" smtClean="0"/>
              <a:t>2018/11/5</a:t>
            </a:fld>
            <a:endParaRPr kumimoji="1" lang="ja-JP" altLang="en-US"/>
          </a:p>
        </p:txBody>
      </p:sp>
      <p:sp>
        <p:nvSpPr>
          <p:cNvPr id="5" name="フッター プレースホルダー 4">
            <a:extLst>
              <a:ext uri="{FF2B5EF4-FFF2-40B4-BE49-F238E27FC236}">
                <a16:creationId xmlns="" xmlns:a16="http://schemas.microsoft.com/office/drawing/2014/main" id="{02E8C9E7-AB0E-49D8-B35E-D7D91EDA8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7973F6E8-6BAE-4395-B017-3788FF421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A8927-E222-48DB-BC20-3D292194332B}" type="slidenum">
              <a:rPr kumimoji="1" lang="ja-JP" altLang="en-US" smtClean="0"/>
              <a:t>‹#›</a:t>
            </a:fld>
            <a:endParaRPr kumimoji="1" lang="ja-JP" altLang="en-US"/>
          </a:p>
        </p:txBody>
      </p:sp>
    </p:spTree>
    <p:extLst>
      <p:ext uri="{BB962C8B-B14F-4D97-AF65-F5344CB8AC3E}">
        <p14:creationId xmlns:p14="http://schemas.microsoft.com/office/powerpoint/2010/main" val="144351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B8EA1E0-878F-445E-8D2D-63D7FD5CEF12}"/>
              </a:ext>
            </a:extLst>
          </p:cNvPr>
          <p:cNvSpPr>
            <a:spLocks noGrp="1"/>
          </p:cNvSpPr>
          <p:nvPr>
            <p:ph type="title"/>
          </p:nvPr>
        </p:nvSpPr>
        <p:spPr>
          <a:xfrm>
            <a:off x="139798" y="-14003"/>
            <a:ext cx="11416934" cy="1173611"/>
          </a:xfrm>
        </p:spPr>
        <p:txBody>
          <a:bodyPr>
            <a:normAutofit/>
          </a:bodyPr>
          <a:lstStyle/>
          <a:p>
            <a:r>
              <a:rPr kumimoji="0" lang="ja-JP" altLang="ja-JP" u="sng" dirty="0">
                <a:latin typeface="HG創英角ﾎﾟｯﾌﾟ体" panose="040B0A09000000000000" pitchFamily="49" charset="-128"/>
                <a:ea typeface="HG創英角ﾎﾟｯﾌﾟ体" panose="040B0A09000000000000" pitchFamily="49" charset="-128"/>
                <a:cs typeface="Times New Roman" panose="02020603050405020304" pitchFamily="18" charset="0"/>
              </a:rPr>
              <a:t>ピア・</a:t>
            </a:r>
            <a:r>
              <a:rPr kumimoji="0" lang="ja-JP" altLang="ja-JP" u="sng" dirty="0" smtClean="0">
                <a:latin typeface="HG創英角ﾎﾟｯﾌﾟ体" panose="040B0A09000000000000" pitchFamily="49" charset="-128"/>
                <a:ea typeface="HG創英角ﾎﾟｯﾌﾟ体" panose="040B0A09000000000000" pitchFamily="49" charset="-128"/>
                <a:cs typeface="Times New Roman" panose="02020603050405020304" pitchFamily="18" charset="0"/>
              </a:rPr>
              <a:t>サポー</a:t>
            </a:r>
            <a:r>
              <a:rPr kumimoji="0" lang="ja-JP" altLang="en-US" u="sng" dirty="0" smtClean="0">
                <a:latin typeface="HG創英角ﾎﾟｯﾌﾟ体" panose="040B0A09000000000000" pitchFamily="49" charset="-128"/>
                <a:ea typeface="HG創英角ﾎﾟｯﾌﾟ体" panose="040B0A09000000000000" pitchFamily="49" charset="-128"/>
                <a:cs typeface="Times New Roman" panose="02020603050405020304" pitchFamily="18" charset="0"/>
              </a:rPr>
              <a:t>ター養成講座を開催しました！</a:t>
            </a:r>
            <a:r>
              <a:rPr kumimoji="0" lang="ja-JP" altLang="ja-JP" dirty="0">
                <a:latin typeface="HG創英角ﾎﾟｯﾌﾟ体" panose="040B0A09000000000000" pitchFamily="49" charset="-128"/>
                <a:ea typeface="HG創英角ﾎﾟｯﾌﾟ体" panose="040B0A09000000000000" pitchFamily="49" charset="-128"/>
                <a:cs typeface="Times New Roman" panose="02020603050405020304" pitchFamily="18" charset="0"/>
              </a:rPr>
              <a:t>　　</a:t>
            </a:r>
            <a:endParaRPr kumimoji="1" lang="ja-JP" altLang="en-US" dirty="0"/>
          </a:p>
        </p:txBody>
      </p:sp>
      <p:sp>
        <p:nvSpPr>
          <p:cNvPr id="3" name="コンテンツ プレースホルダー 2">
            <a:extLst>
              <a:ext uri="{FF2B5EF4-FFF2-40B4-BE49-F238E27FC236}">
                <a16:creationId xmlns="" xmlns:a16="http://schemas.microsoft.com/office/drawing/2014/main" id="{D51240C8-079C-416B-99A5-ED3B4D6B12FD}"/>
              </a:ext>
            </a:extLst>
          </p:cNvPr>
          <p:cNvSpPr>
            <a:spLocks noGrp="1"/>
          </p:cNvSpPr>
          <p:nvPr>
            <p:ph idx="1"/>
          </p:nvPr>
        </p:nvSpPr>
        <p:spPr>
          <a:xfrm>
            <a:off x="139798" y="1552123"/>
            <a:ext cx="5868862" cy="5132011"/>
          </a:xfrm>
          <a:solidFill>
            <a:schemeClr val="accent4">
              <a:lumMod val="40000"/>
              <a:lumOff val="60000"/>
            </a:schemeClr>
          </a:solidFill>
        </p:spPr>
        <p:txBody>
          <a:bodyPr>
            <a:normAutofit fontScale="92500"/>
          </a:bodyPr>
          <a:lstStyle/>
          <a:p>
            <a:pPr marL="0" lvl="0" indent="152400" algn="ctr" eaLnBrk="0" fontAlgn="base" hangingPunct="0">
              <a:lnSpc>
                <a:spcPct val="100000"/>
              </a:lnSpc>
              <a:spcBef>
                <a:spcPct val="0"/>
              </a:spcBef>
              <a:spcAft>
                <a:spcPct val="0"/>
              </a:spcAft>
              <a:buNone/>
            </a:pPr>
            <a:endParaRPr kumimoji="0" lang="en-US" altLang="ja-JP" sz="3300" b="1" i="0" u="none" strike="noStrike" cap="none" normalizeH="0" baseline="0" dirty="0" smtClean="0">
              <a:ln>
                <a:noFill/>
              </a:ln>
              <a:solidFill>
                <a:schemeClr val="accent6">
                  <a:lumMod val="75000"/>
                </a:schemeClr>
              </a:solidFill>
              <a:effectLst/>
              <a:latin typeface="AR P丸ゴシック体E" panose="020B0600010101010101" pitchFamily="50" charset="-128"/>
              <a:ea typeface="AR P丸ゴシック体E" panose="020B0600010101010101" pitchFamily="50" charset="-128"/>
              <a:cs typeface="Times New Roman" panose="02020603050405020304" pitchFamily="18" charset="0"/>
            </a:endParaRPr>
          </a:p>
          <a:p>
            <a:pPr marL="0" lvl="0" indent="152400" algn="ctr" eaLnBrk="0" fontAlgn="base" hangingPunct="0">
              <a:lnSpc>
                <a:spcPct val="100000"/>
              </a:lnSpc>
              <a:spcBef>
                <a:spcPct val="0"/>
              </a:spcBef>
              <a:spcAft>
                <a:spcPct val="0"/>
              </a:spcAft>
              <a:buNone/>
            </a:pPr>
            <a:r>
              <a:rPr kumimoji="0" lang="ja-JP" altLang="en-US" sz="3300" b="1" i="0" u="none" strike="noStrike" cap="none" normalizeH="0" baseline="0" dirty="0" smtClean="0">
                <a:ln>
                  <a:noFill/>
                </a:ln>
                <a:solidFill>
                  <a:schemeClr val="accent6">
                    <a:lumMod val="75000"/>
                  </a:schemeClr>
                </a:solidFill>
                <a:effectLst/>
                <a:latin typeface="AR P丸ゴシック体E" panose="020B0600010101010101" pitchFamily="50" charset="-128"/>
                <a:ea typeface="AR P丸ゴシック体E" panose="020B0600010101010101" pitchFamily="50" charset="-128"/>
                <a:cs typeface="Times New Roman" panose="02020603050405020304" pitchFamily="18" charset="0"/>
              </a:rPr>
              <a:t>「ピア・サポート」って何？</a:t>
            </a:r>
            <a:r>
              <a:rPr kumimoji="0" lang="ja-JP" altLang="ja-JP" sz="3300" b="1" i="0" u="none" strike="noStrike" cap="none" normalizeH="0" baseline="0" dirty="0">
                <a:ln>
                  <a:noFill/>
                </a:ln>
                <a:solidFill>
                  <a:schemeClr val="accent6">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3300" b="1" i="0" u="none" strike="noStrike" cap="none" normalizeH="0" baseline="0" dirty="0">
                <a:ln>
                  <a:noFill/>
                </a:ln>
                <a:solidFill>
                  <a:schemeClr val="accent6">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3300" b="1" i="0" u="none" strike="noStrike" cap="none" normalizeH="0" baseline="0" dirty="0" smtClean="0">
              <a:ln>
                <a:noFill/>
              </a:ln>
              <a:solidFill>
                <a:schemeClr val="accent6">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52400" algn="ctr" eaLnBrk="0" fontAlgn="base" hangingPunct="0">
              <a:lnSpc>
                <a:spcPct val="100000"/>
              </a:lnSpc>
              <a:spcBef>
                <a:spcPct val="0"/>
              </a:spcBef>
              <a:spcAft>
                <a:spcPct val="0"/>
              </a:spcAft>
              <a:buNone/>
            </a:pPr>
            <a:endParaRPr kumimoji="0" lang="en-US" altLang="ja-JP" sz="3300" b="1" dirty="0">
              <a:solidFill>
                <a:schemeClr val="accent6">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52400" algn="ctr" eaLnBrk="0" fontAlgn="base" hangingPunct="0">
              <a:lnSpc>
                <a:spcPct val="100000"/>
              </a:lnSpc>
              <a:spcBef>
                <a:spcPct val="0"/>
              </a:spcBef>
              <a:spcAft>
                <a:spcPct val="0"/>
              </a:spcAft>
              <a:buNone/>
            </a:pPr>
            <a:r>
              <a:rPr kumimoji="0" lang="ja-JP" altLang="en-US" sz="52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ピア　</a:t>
            </a:r>
            <a:r>
              <a:rPr kumimoji="0" lang="ja-JP" altLang="ja-JP" sz="52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52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5200" b="1" i="0" u="none" strike="noStrike" cap="none" normalizeH="0" baseline="0" dirty="0" smtClean="0">
                <a:ln>
                  <a:noFill/>
                </a:ln>
                <a:solidFill>
                  <a:srgbClr val="0000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サポート</a:t>
            </a:r>
            <a:endParaRPr kumimoji="0" lang="en-US" altLang="ja-JP" sz="5200" b="1" i="0" u="none" strike="noStrike" cap="none" normalizeH="0" baseline="0" dirty="0">
              <a:ln>
                <a:noFill/>
              </a:ln>
              <a:solidFill>
                <a:srgbClr val="0000FF"/>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52400" algn="ctr" eaLnBrk="0" fontAlgn="base" hangingPunct="0">
              <a:lnSpc>
                <a:spcPct val="100000"/>
              </a:lnSpc>
              <a:spcBef>
                <a:spcPct val="0"/>
              </a:spcBef>
              <a:spcAft>
                <a:spcPct val="0"/>
              </a:spcAft>
              <a:buNone/>
            </a:pPr>
            <a:endParaRPr kumimoji="0" lang="en-US" altLang="ja-JP" sz="4800" b="1" dirty="0">
              <a:solidFill>
                <a:srgbClr val="0000FF"/>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52400" algn="ctr" eaLnBrk="0" fontAlgn="base" hangingPunct="0">
              <a:lnSpc>
                <a:spcPct val="100000"/>
              </a:lnSpc>
              <a:spcBef>
                <a:spcPct val="0"/>
              </a:spcBef>
              <a:spcAft>
                <a:spcPct val="0"/>
              </a:spcAft>
              <a:buNone/>
            </a:pPr>
            <a:r>
              <a:rPr kumimoji="0" lang="ja-JP" altLang="ja-JP" b="1"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同年代</a:t>
            </a:r>
            <a:r>
              <a:rPr kumimoji="0" lang="ja-JP" altLang="ja-JP"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ja-JP" altLang="ja-JP" b="1"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仲間</a:t>
            </a:r>
            <a:r>
              <a:rPr kumimoji="0" lang="ja-JP" altLang="en-US" b="1"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b="1" dirty="0" smtClean="0">
                <a:solidFill>
                  <a:srgbClr val="0000FF"/>
                </a:solidFill>
                <a:latin typeface="ＭＳ ゴシック" panose="020B0609070205080204" pitchFamily="49" charset="-128"/>
                <a:ea typeface="ＭＳ ゴシック" panose="020B0609070205080204" pitchFamily="49" charset="-128"/>
                <a:cs typeface="Times New Roman" panose="02020603050405020304" pitchFamily="18" charset="0"/>
              </a:rPr>
              <a:t>支援する　　</a:t>
            </a:r>
            <a:r>
              <a:rPr kumimoji="0" lang="ja-JP" altLang="en-US" sz="1400" b="1" dirty="0">
                <a:solidFill>
                  <a:srgbClr val="0000FF"/>
                </a:solidFill>
              </a:rPr>
              <a:t>　</a:t>
            </a:r>
            <a:r>
              <a:rPr kumimoji="0" lang="ja-JP" altLang="en-US" sz="1400" b="1" dirty="0" smtClean="0">
                <a:solidFill>
                  <a:srgbClr val="0000FF"/>
                </a:solidFill>
              </a:rPr>
              <a:t>　　</a:t>
            </a:r>
            <a:r>
              <a:rPr kumimoji="0" lang="en-US" altLang="ja-JP" b="1"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Peer</a:t>
            </a:r>
            <a:r>
              <a:rPr kumimoji="0" lang="ja-JP" altLang="en-US"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b="1"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b="1"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b="1" dirty="0" smtClean="0">
                <a:solidFill>
                  <a:srgbClr val="0000FF"/>
                </a:solidFill>
                <a:latin typeface="ＭＳ ゴシック" panose="020B0609070205080204" pitchFamily="49" charset="-128"/>
                <a:ea typeface="ＭＳ ゴシック" panose="020B0609070205080204" pitchFamily="49" charset="-128"/>
                <a:cs typeface="Times New Roman" panose="02020603050405020304" pitchFamily="18" charset="0"/>
              </a:rPr>
              <a:t>Support</a:t>
            </a:r>
            <a:endParaRPr kumimoji="0" lang="en-US" altLang="ja-JP" sz="1400" b="1" i="0" u="none" strike="noStrike" cap="none" normalizeH="0" baseline="0" dirty="0">
              <a:ln>
                <a:noFill/>
              </a:ln>
              <a:solidFill>
                <a:srgbClr val="0000FF"/>
              </a:solidFill>
              <a:effectLst/>
            </a:endParaRPr>
          </a:p>
          <a:p>
            <a:pPr marL="0" lvl="0" indent="152400" algn="ctr" eaLnBrk="0" fontAlgn="base" hangingPunct="0">
              <a:lnSpc>
                <a:spcPct val="100000"/>
              </a:lnSpc>
              <a:spcBef>
                <a:spcPct val="0"/>
              </a:spcBef>
              <a:spcAft>
                <a:spcPct val="0"/>
              </a:spcAft>
              <a:buNone/>
            </a:pPr>
            <a:endParaRPr kumimoji="0" lang="en-US" altLang="ja-JP"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52400" algn="ctr" eaLnBrk="0" fontAlgn="base" hangingPunct="0">
              <a:lnSpc>
                <a:spcPct val="100000"/>
              </a:lnSpc>
              <a:spcBef>
                <a:spcPct val="0"/>
              </a:spcBef>
              <a:spcAft>
                <a:spcPct val="0"/>
              </a:spcAft>
              <a:buNone/>
            </a:pPr>
            <a:r>
              <a:rPr kumimoji="0" lang="ja-JP" altLang="en-US" sz="3000" dirty="0">
                <a:solidFill>
                  <a:srgbClr val="FF00FF"/>
                </a:solidFill>
                <a:latin typeface="AR P丸ゴシック体E" panose="020B0600010101010101" pitchFamily="50" charset="-128"/>
                <a:ea typeface="AR P丸ゴシック体E" panose="020B0600010101010101" pitchFamily="50" charset="-128"/>
                <a:cs typeface="Times New Roman" panose="02020603050405020304" pitchFamily="18" charset="0"/>
              </a:rPr>
              <a:t>誰でもできる　</a:t>
            </a:r>
            <a:r>
              <a:rPr kumimoji="0" lang="ja-JP" altLang="en-US" sz="3000" b="1" dirty="0">
                <a:solidFill>
                  <a:srgbClr val="FF00FF"/>
                </a:solidFill>
                <a:latin typeface="AR P丸ゴシック体E" panose="020B0600010101010101" pitchFamily="50" charset="-128"/>
                <a:ea typeface="AR P丸ゴシック体E" panose="020B0600010101010101" pitchFamily="50" charset="-128"/>
                <a:cs typeface="Times New Roman" panose="02020603050405020304" pitchFamily="18" charset="0"/>
              </a:rPr>
              <a:t>人が人を支援する</a:t>
            </a:r>
            <a:endParaRPr kumimoji="0" lang="en-US" altLang="ja-JP" sz="3000" b="1" dirty="0">
              <a:solidFill>
                <a:srgbClr val="FF00FF"/>
              </a:solidFill>
              <a:latin typeface="AR P丸ゴシック体E" panose="020B0600010101010101" pitchFamily="50" charset="-128"/>
              <a:ea typeface="AR P丸ゴシック体E" panose="020B0600010101010101" pitchFamily="50" charset="-128"/>
              <a:cs typeface="Times New Roman" panose="02020603050405020304" pitchFamily="18" charset="0"/>
            </a:endParaRPr>
          </a:p>
          <a:p>
            <a:pPr marL="0" lvl="0" indent="152400" algn="ctr" eaLnBrk="0" fontAlgn="base" hangingPunct="0">
              <a:lnSpc>
                <a:spcPct val="100000"/>
              </a:lnSpc>
              <a:spcBef>
                <a:spcPct val="0"/>
              </a:spcBef>
              <a:spcAft>
                <a:spcPct val="0"/>
              </a:spcAft>
              <a:buNone/>
            </a:pPr>
            <a:r>
              <a:rPr kumimoji="0" lang="ja-JP" altLang="en-US" sz="3000" b="1" dirty="0">
                <a:solidFill>
                  <a:srgbClr val="FF00FF"/>
                </a:solidFill>
                <a:latin typeface="AR P丸ゴシック体E" panose="020B0600010101010101" pitchFamily="50" charset="-128"/>
                <a:ea typeface="AR P丸ゴシック体E" panose="020B0600010101010101" pitchFamily="50" charset="-128"/>
                <a:cs typeface="Times New Roman" panose="02020603050405020304" pitchFamily="18" charset="0"/>
              </a:rPr>
              <a:t>（助ける・力になる）こと</a:t>
            </a:r>
            <a:endParaRPr kumimoji="0" lang="ja-JP" altLang="en-US" sz="3000" b="0" i="0" u="none" strike="noStrike" cap="none" normalizeH="0" baseline="0" dirty="0">
              <a:ln>
                <a:noFill/>
              </a:ln>
              <a:solidFill>
                <a:srgbClr val="FF00FF"/>
              </a:solidFill>
              <a:effectLst/>
              <a:latin typeface="AR P丸ゴシック体E" panose="020B0600010101010101" pitchFamily="50" charset="-128"/>
              <a:ea typeface="AR P丸ゴシック体E" panose="020B0600010101010101" pitchFamily="50" charset="-128"/>
            </a:endParaRPr>
          </a:p>
          <a:p>
            <a:endParaRPr kumimoji="1" lang="ja-JP" altLang="en-US" dirty="0"/>
          </a:p>
        </p:txBody>
      </p:sp>
      <p:sp>
        <p:nvSpPr>
          <p:cNvPr id="4" name="AutoShape 2">
            <a:extLst>
              <a:ext uri="{FF2B5EF4-FFF2-40B4-BE49-F238E27FC236}">
                <a16:creationId xmlns="" xmlns:a16="http://schemas.microsoft.com/office/drawing/2014/main" id="{565654E2-EEB8-4CF1-A381-8BA3CFDD0875}"/>
              </a:ext>
            </a:extLst>
          </p:cNvPr>
          <p:cNvSpPr>
            <a:spLocks noChangeArrowheads="1"/>
          </p:cNvSpPr>
          <p:nvPr/>
        </p:nvSpPr>
        <p:spPr bwMode="auto">
          <a:xfrm>
            <a:off x="291767" y="3032859"/>
            <a:ext cx="1542571" cy="676732"/>
          </a:xfrm>
          <a:prstGeom prst="roundRect">
            <a:avLst>
              <a:gd name="adj" fmla="val 16667"/>
            </a:avLst>
          </a:prstGeom>
          <a:solidFill>
            <a:srgbClr val="FF9999">
              <a:alpha val="0"/>
            </a:srgbClr>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b="1" dirty="0">
              <a:highlight>
                <a:srgbClr val="FF9999"/>
              </a:highlight>
            </a:endParaRPr>
          </a:p>
        </p:txBody>
      </p:sp>
      <p:sp>
        <p:nvSpPr>
          <p:cNvPr id="5" name="AutoShape 1">
            <a:extLst>
              <a:ext uri="{FF2B5EF4-FFF2-40B4-BE49-F238E27FC236}">
                <a16:creationId xmlns="" xmlns:a16="http://schemas.microsoft.com/office/drawing/2014/main" id="{0444CEEF-BA6B-4337-8DC8-F6053403540A}"/>
              </a:ext>
            </a:extLst>
          </p:cNvPr>
          <p:cNvSpPr>
            <a:spLocks noChangeArrowheads="1"/>
          </p:cNvSpPr>
          <p:nvPr/>
        </p:nvSpPr>
        <p:spPr bwMode="auto">
          <a:xfrm>
            <a:off x="3272376" y="2948972"/>
            <a:ext cx="2661848" cy="768369"/>
          </a:xfrm>
          <a:prstGeom prst="roundRect">
            <a:avLst>
              <a:gd name="adj" fmla="val 16667"/>
            </a:avLst>
          </a:prstGeom>
          <a:solidFill>
            <a:srgbClr val="FFFFFF">
              <a:alpha val="0"/>
            </a:srgbClr>
          </a:solidFill>
          <a:ln w="9525">
            <a:solidFill>
              <a:srgbClr val="0000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 name="Rectangle 3">
            <a:extLst>
              <a:ext uri="{FF2B5EF4-FFF2-40B4-BE49-F238E27FC236}">
                <a16:creationId xmlns="" xmlns:a16="http://schemas.microsoft.com/office/drawing/2014/main" id="{46FD718D-DA17-433F-AF6F-97E6DB354C64}"/>
              </a:ext>
            </a:extLst>
          </p:cNvPr>
          <p:cNvSpPr>
            <a:spLocks noChangeArrowheads="1"/>
          </p:cNvSpPr>
          <p:nvPr/>
        </p:nvSpPr>
        <p:spPr bwMode="auto">
          <a:xfrm>
            <a:off x="1305018" y="2853262"/>
            <a:ext cx="95410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2400" b="0" i="0" u="none" strike="noStrike" cap="none" normalizeH="0" baseline="0" dirty="0">
                <a:ln>
                  <a:noFill/>
                </a:ln>
                <a:solidFill>
                  <a:schemeClr val="tx1"/>
                </a:solidFill>
                <a:effectLst/>
                <a:latin typeface="HG創英角ﾎﾟｯﾌﾟ体" panose="040B0A09000000000000" pitchFamily="49" charset="-128"/>
                <a:ea typeface="HG創英角ﾎﾟｯﾌﾟ体" panose="040B0A09000000000000" pitchFamily="49" charset="-128"/>
                <a:cs typeface="Times New Roman" panose="02020603050405020304" pitchFamily="18" charset="0"/>
              </a:rPr>
              <a:t>　　</a:t>
            </a:r>
            <a:endParaRPr kumimoji="0" lang="ja-JP" altLang="ja-JP"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 xmlns:a16="http://schemas.microsoft.com/office/drawing/2014/main" id="{801FAB8E-EA83-4EB1-BB27-9898AD2E8B54}"/>
              </a:ext>
            </a:extLst>
          </p:cNvPr>
          <p:cNvSpPr>
            <a:spLocks noChangeArrowheads="1"/>
          </p:cNvSpPr>
          <p:nvPr/>
        </p:nvSpPr>
        <p:spPr bwMode="auto">
          <a:xfrm>
            <a:off x="5713658" y="2523439"/>
            <a:ext cx="3385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010101man75-trans">
            <a:extLst>
              <a:ext uri="{FF2B5EF4-FFF2-40B4-BE49-F238E27FC236}">
                <a16:creationId xmlns="" xmlns:a16="http://schemas.microsoft.com/office/drawing/2014/main" id="{42424F1A-E580-47B0-89AD-CD93CE49728E}"/>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982005" y="1792168"/>
            <a:ext cx="1426193" cy="145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
            <a:extLst>
              <a:ext uri="{FF2B5EF4-FFF2-40B4-BE49-F238E27FC236}">
                <a16:creationId xmlns="" xmlns:a16="http://schemas.microsoft.com/office/drawing/2014/main" id="{096F7185-8193-45FF-B404-B2A7CDF027AA}"/>
              </a:ext>
            </a:extLst>
          </p:cNvPr>
          <p:cNvSpPr>
            <a:spLocks noChangeArrowheads="1"/>
          </p:cNvSpPr>
          <p:nvPr/>
        </p:nvSpPr>
        <p:spPr bwMode="auto">
          <a:xfrm flipV="1">
            <a:off x="7130314" y="1552124"/>
            <a:ext cx="2010924" cy="1518886"/>
          </a:xfrm>
          <a:prstGeom prst="wedgeEllipseCallout">
            <a:avLst>
              <a:gd name="adj1" fmla="val -57458"/>
              <a:gd name="adj2" fmla="val -16640"/>
            </a:avLst>
          </a:prstGeom>
          <a:solidFill>
            <a:srgbClr val="FFFFFF">
              <a:alpha val="0"/>
            </a:srgbClr>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テキスト ボックス 12">
            <a:extLst>
              <a:ext uri="{FF2B5EF4-FFF2-40B4-BE49-F238E27FC236}">
                <a16:creationId xmlns="" xmlns:a16="http://schemas.microsoft.com/office/drawing/2014/main" id="{1845B6FE-CBE8-4B9B-849A-EA1E95DEF1D2}"/>
              </a:ext>
            </a:extLst>
          </p:cNvPr>
          <p:cNvSpPr txBox="1"/>
          <p:nvPr/>
        </p:nvSpPr>
        <p:spPr>
          <a:xfrm>
            <a:off x="7248302" y="1799025"/>
            <a:ext cx="1829436" cy="1077218"/>
          </a:xfrm>
          <a:prstGeom prst="rect">
            <a:avLst/>
          </a:prstGeom>
          <a:noFill/>
        </p:spPr>
        <p:txBody>
          <a:bodyPr wrap="square" rtlCol="0">
            <a:spAutoFit/>
          </a:bodyPr>
          <a:lstStyle/>
          <a:p>
            <a:r>
              <a:rPr lang="ja-JP" altLang="ja-JP" sz="1600" b="1" dirty="0"/>
              <a:t>問題を解決するのは、サポーターではなくて、本</a:t>
            </a:r>
            <a:r>
              <a:rPr lang="ja-JP" altLang="en-US" sz="1600" b="1" dirty="0"/>
              <a:t>人なんだね。</a:t>
            </a:r>
            <a:endParaRPr kumimoji="1" lang="ja-JP" altLang="en-US" sz="1600" b="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976" y="1252710"/>
            <a:ext cx="2664818" cy="1998614"/>
          </a:xfrm>
          <a:prstGeom prst="rect">
            <a:avLst/>
          </a:prstGeom>
        </p:spPr>
      </p:pic>
      <p:sp>
        <p:nvSpPr>
          <p:cNvPr id="10" name="テキスト ボックス 9"/>
          <p:cNvSpPr txBox="1"/>
          <p:nvPr/>
        </p:nvSpPr>
        <p:spPr>
          <a:xfrm>
            <a:off x="9077738" y="3222594"/>
            <a:ext cx="3207027" cy="369332"/>
          </a:xfrm>
          <a:prstGeom prst="rect">
            <a:avLst/>
          </a:prstGeom>
          <a:noFill/>
        </p:spPr>
        <p:txBody>
          <a:bodyPr wrap="square" rtlCol="0">
            <a:spAutoFit/>
          </a:bodyPr>
          <a:lstStyle/>
          <a:p>
            <a:r>
              <a:rPr kumimoji="1" lang="en-US" altLang="ja-JP" b="1" dirty="0" smtClean="0"/>
              <a:t>10/16</a:t>
            </a:r>
            <a:r>
              <a:rPr kumimoji="1" lang="ja-JP" altLang="en-US" b="1" dirty="0" smtClean="0"/>
              <a:t>　「すてきな聴き方」</a:t>
            </a:r>
            <a:endParaRPr kumimoji="1" lang="ja-JP" altLang="en-US" b="1" dirty="0"/>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899" y="3717341"/>
            <a:ext cx="2769047" cy="2076786"/>
          </a:xfrm>
          <a:prstGeom prst="rect">
            <a:avLst/>
          </a:prstGeom>
        </p:spPr>
      </p:pic>
      <p:sp>
        <p:nvSpPr>
          <p:cNvPr id="14" name="テキスト ボックス 13"/>
          <p:cNvSpPr txBox="1"/>
          <p:nvPr/>
        </p:nvSpPr>
        <p:spPr>
          <a:xfrm>
            <a:off x="6052212" y="5794127"/>
            <a:ext cx="3207027" cy="369332"/>
          </a:xfrm>
          <a:prstGeom prst="rect">
            <a:avLst/>
          </a:prstGeom>
          <a:noFill/>
        </p:spPr>
        <p:txBody>
          <a:bodyPr wrap="square" rtlCol="0">
            <a:spAutoFit/>
          </a:bodyPr>
          <a:lstStyle/>
          <a:p>
            <a:r>
              <a:rPr kumimoji="1" lang="en-US" altLang="ja-JP" b="1" dirty="0" smtClean="0"/>
              <a:t>10/23</a:t>
            </a:r>
            <a:r>
              <a:rPr kumimoji="1" lang="ja-JP" altLang="en-US" b="1" dirty="0" smtClean="0"/>
              <a:t>　「すてきな頼み方」</a:t>
            </a:r>
            <a:endParaRPr kumimoji="1" lang="ja-JP" altLang="en-US" b="1" dirty="0"/>
          </a:p>
        </p:txBody>
      </p:sp>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t="38067" r="3479" b="14396"/>
          <a:stretch/>
        </p:blipFill>
        <p:spPr>
          <a:xfrm>
            <a:off x="8984973" y="3600737"/>
            <a:ext cx="2980706" cy="1100981"/>
          </a:xfrm>
          <a:prstGeom prst="rect">
            <a:avLst/>
          </a:prstGeom>
        </p:spPr>
      </p:pic>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b="23990"/>
          <a:stretch/>
        </p:blipFill>
        <p:spPr>
          <a:xfrm>
            <a:off x="8984973" y="4728071"/>
            <a:ext cx="2517913" cy="1435388"/>
          </a:xfrm>
          <a:prstGeom prst="rect">
            <a:avLst/>
          </a:prstGeom>
        </p:spPr>
      </p:pic>
      <p:sp>
        <p:nvSpPr>
          <p:cNvPr id="17" name="テキスト ボックス 16"/>
          <p:cNvSpPr txBox="1"/>
          <p:nvPr/>
        </p:nvSpPr>
        <p:spPr>
          <a:xfrm>
            <a:off x="8963246" y="6163459"/>
            <a:ext cx="3207027" cy="646331"/>
          </a:xfrm>
          <a:prstGeom prst="rect">
            <a:avLst/>
          </a:prstGeom>
          <a:noFill/>
        </p:spPr>
        <p:txBody>
          <a:bodyPr wrap="square" rtlCol="0">
            <a:spAutoFit/>
          </a:bodyPr>
          <a:lstStyle/>
          <a:p>
            <a:r>
              <a:rPr kumimoji="1" lang="en-US" altLang="ja-JP" b="1" dirty="0" smtClean="0"/>
              <a:t>10/30</a:t>
            </a:r>
            <a:r>
              <a:rPr kumimoji="1" lang="ja-JP" altLang="en-US" b="1" dirty="0" smtClean="0"/>
              <a:t>　「もめごとの解消」寸劇を生徒会役員が実演！</a:t>
            </a:r>
            <a:endParaRPr kumimoji="1" lang="ja-JP" altLang="en-US" b="1" dirty="0"/>
          </a:p>
        </p:txBody>
      </p:sp>
      <p:sp>
        <p:nvSpPr>
          <p:cNvPr id="16" name="テキスト ボックス 15"/>
          <p:cNvSpPr txBox="1"/>
          <p:nvPr/>
        </p:nvSpPr>
        <p:spPr>
          <a:xfrm>
            <a:off x="291767" y="888400"/>
            <a:ext cx="11767711" cy="646331"/>
          </a:xfrm>
          <a:prstGeom prst="rect">
            <a:avLst/>
          </a:prstGeom>
          <a:noFill/>
        </p:spPr>
        <p:txBody>
          <a:bodyPr wrap="square" rtlCol="0">
            <a:spAutoFit/>
          </a:bodyPr>
          <a:lstStyle/>
          <a:p>
            <a:r>
              <a:rPr kumimoji="1" lang="en-US" altLang="ja-JP" dirty="0" smtClean="0"/>
              <a:t>※</a:t>
            </a:r>
            <a:r>
              <a:rPr lang="ja-JP" altLang="en-US" dirty="0" smtClean="0"/>
              <a:t>参加したのは、生徒会本部役員、各部の部長・副部長・キャプテンです。学級代表も兼ねている人も多いので、学校・クラス・部活動でピア・サポート活動をしていきましょう。</a:t>
            </a:r>
            <a:endParaRPr kumimoji="1" lang="ja-JP" altLang="en-US" dirty="0"/>
          </a:p>
        </p:txBody>
      </p:sp>
    </p:spTree>
    <p:extLst>
      <p:ext uri="{BB962C8B-B14F-4D97-AF65-F5344CB8AC3E}">
        <p14:creationId xmlns:p14="http://schemas.microsoft.com/office/powerpoint/2010/main" val="379751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70D73E6-1096-4F20-A877-16E16A4218E4}"/>
              </a:ext>
            </a:extLst>
          </p:cNvPr>
          <p:cNvSpPr>
            <a:spLocks noGrp="1"/>
          </p:cNvSpPr>
          <p:nvPr>
            <p:ph type="ctrTitle"/>
          </p:nvPr>
        </p:nvSpPr>
        <p:spPr>
          <a:xfrm>
            <a:off x="395026" y="400626"/>
            <a:ext cx="9975474" cy="2387600"/>
          </a:xfrm>
        </p:spPr>
        <p:txBody>
          <a:bodyPr>
            <a:normAutofit fontScale="90000"/>
          </a:bodyPr>
          <a:lstStyle/>
          <a:p>
            <a:pPr algn="l"/>
            <a:r>
              <a:rPr lang="ja-JP" altLang="en-US" dirty="0" smtClean="0">
                <a:solidFill>
                  <a:srgbClr val="FF0000"/>
                </a:solidFill>
                <a:latin typeface="ＤＨＰ特太ゴシック体" panose="020B0500000000000000" pitchFamily="50" charset="-128"/>
                <a:ea typeface="ＤＨＰ特太ゴシック体" panose="020B0500000000000000" pitchFamily="50" charset="-128"/>
              </a:rPr>
              <a:t>　</a:t>
            </a:r>
            <a:r>
              <a:rPr lang="ja-JP" altLang="ja-JP" u="sng" dirty="0" smtClean="0">
                <a:solidFill>
                  <a:srgbClr val="FF0000"/>
                </a:solidFill>
                <a:latin typeface="ＤＨＰ特太ゴシック体" panose="020B0500000000000000" pitchFamily="50" charset="-128"/>
                <a:ea typeface="ＤＨＰ特太ゴシック体" panose="020B0500000000000000" pitchFamily="50" charset="-128"/>
              </a:rPr>
              <a:t>ピア</a:t>
            </a:r>
            <a:r>
              <a:rPr lang="ja-JP" altLang="ja-JP" u="sng" dirty="0">
                <a:solidFill>
                  <a:srgbClr val="FF0000"/>
                </a:solidFill>
                <a:latin typeface="ＤＨＰ特太ゴシック体" panose="020B0500000000000000" pitchFamily="50" charset="-128"/>
                <a:ea typeface="ＤＨＰ特太ゴシック体" panose="020B0500000000000000" pitchFamily="50" charset="-128"/>
              </a:rPr>
              <a:t>・サポーターの</a:t>
            </a:r>
            <a:r>
              <a:rPr lang="ja-JP" altLang="ja-JP" u="sng" dirty="0" smtClean="0">
                <a:solidFill>
                  <a:srgbClr val="FF0000"/>
                </a:solidFill>
                <a:latin typeface="ＤＨＰ特太ゴシック体" panose="020B0500000000000000" pitchFamily="50" charset="-128"/>
                <a:ea typeface="ＤＨＰ特太ゴシック体" panose="020B0500000000000000" pitchFamily="50" charset="-128"/>
              </a:rPr>
              <a:t>目標</a:t>
            </a:r>
            <a:r>
              <a:rPr lang="ja-JP" altLang="en-US" u="sng" dirty="0" smtClean="0">
                <a:solidFill>
                  <a:srgbClr val="FF0000"/>
                </a:solidFill>
                <a:latin typeface="ＤＨＰ特太ゴシック体" panose="020B0500000000000000" pitchFamily="50" charset="-128"/>
                <a:ea typeface="ＤＨＰ特太ゴシック体" panose="020B0500000000000000" pitchFamily="50" charset="-128"/>
              </a:rPr>
              <a:t>　</a:t>
            </a:r>
            <a:r>
              <a:rPr lang="ja-JP" altLang="ja-JP" dirty="0">
                <a:latin typeface="ＤＨＰ特太ゴシック体" panose="020B0500000000000000" pitchFamily="50" charset="-128"/>
                <a:ea typeface="ＤＨＰ特太ゴシック体" panose="020B0500000000000000" pitchFamily="50" charset="-128"/>
              </a:rPr>
              <a:t/>
            </a:r>
            <a:br>
              <a:rPr lang="ja-JP" altLang="ja-JP" dirty="0">
                <a:latin typeface="ＤＨＰ特太ゴシック体" panose="020B0500000000000000" pitchFamily="50" charset="-128"/>
                <a:ea typeface="ＤＨＰ特太ゴシック体" panose="020B0500000000000000" pitchFamily="50" charset="-128"/>
              </a:rPr>
            </a:br>
            <a:r>
              <a:rPr lang="en-US" altLang="ja-JP" dirty="0"/>
              <a:t/>
            </a:r>
            <a:br>
              <a:rPr lang="en-US" altLang="ja-JP" dirty="0"/>
            </a:br>
            <a:r>
              <a:rPr lang="ja-JP" altLang="ja-JP" sz="3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援助</a:t>
            </a:r>
            <a:r>
              <a:rPr lang="ja-JP" altLang="ja-JP" sz="36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が必要な人の心に寄り添い、その人が</a:t>
            </a:r>
            <a:r>
              <a:rPr lang="ja-JP" altLang="ja-JP" sz="3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持っている</a:t>
            </a:r>
            <a:r>
              <a:rPr lang="ja-JP" altLang="ja-JP" sz="36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問題解決能力を引き出すようにサポートしていく。</a:t>
            </a:r>
            <a:endParaRPr kumimoji="1" lang="ja-JP" altLang="en-US" dirty="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4" name="テキスト ボックス 3">
            <a:extLst>
              <a:ext uri="{FF2B5EF4-FFF2-40B4-BE49-F238E27FC236}">
                <a16:creationId xmlns="" xmlns:a16="http://schemas.microsoft.com/office/drawing/2014/main" id="{E2039EEA-7C47-456F-B973-09690744E7DD}"/>
              </a:ext>
            </a:extLst>
          </p:cNvPr>
          <p:cNvSpPr txBox="1"/>
          <p:nvPr/>
        </p:nvSpPr>
        <p:spPr>
          <a:xfrm>
            <a:off x="639427" y="3381183"/>
            <a:ext cx="11552573" cy="3046988"/>
          </a:xfrm>
          <a:prstGeom prst="rect">
            <a:avLst/>
          </a:prstGeom>
          <a:noFill/>
        </p:spPr>
        <p:txBody>
          <a:bodyPr wrap="square" rtlCol="0">
            <a:spAutoFit/>
          </a:bodyPr>
          <a:lstStyle/>
          <a:p>
            <a:r>
              <a:rPr lang="ja-JP" altLang="ja-JP" sz="3200" b="1" dirty="0"/>
              <a:t>○協力し合う雰囲気や状況を作る努力をすること。</a:t>
            </a:r>
            <a:endParaRPr lang="ja-JP" altLang="ja-JP" sz="3200" dirty="0"/>
          </a:p>
          <a:p>
            <a:r>
              <a:rPr lang="ja-JP" altLang="ja-JP" sz="3200" b="1" dirty="0"/>
              <a:t>○話をよく聴くこと。</a:t>
            </a:r>
            <a:endParaRPr lang="ja-JP" altLang="ja-JP" sz="3200" dirty="0"/>
          </a:p>
          <a:p>
            <a:r>
              <a:rPr lang="ja-JP" altLang="ja-JP" sz="3200" b="1" dirty="0"/>
              <a:t>○忍耐強く対応すること。（怒ったり、あきらめたりしない）</a:t>
            </a:r>
            <a:endParaRPr lang="ja-JP" altLang="ja-JP" sz="3200" dirty="0"/>
          </a:p>
          <a:p>
            <a:r>
              <a:rPr lang="ja-JP" altLang="ja-JP" sz="3200" b="1" dirty="0"/>
              <a:t>○対立している人達の怒りや感情を理解すること。</a:t>
            </a:r>
            <a:endParaRPr lang="ja-JP" altLang="ja-JP" sz="3200" dirty="0"/>
          </a:p>
          <a:p>
            <a:r>
              <a:rPr lang="ja-JP" altLang="ja-JP" sz="3200" b="1" dirty="0"/>
              <a:t>○中立の立場をとること。</a:t>
            </a:r>
            <a:endParaRPr lang="ja-JP" altLang="ja-JP" sz="3200" dirty="0"/>
          </a:p>
          <a:p>
            <a:r>
              <a:rPr lang="ja-JP" altLang="ja-JP" sz="3200" b="1" dirty="0"/>
              <a:t>○結論を出さないこと。</a:t>
            </a:r>
            <a:endParaRPr lang="ja-JP" altLang="ja-JP" sz="3200" dirty="0"/>
          </a:p>
        </p:txBody>
      </p:sp>
      <p:pic>
        <p:nvPicPr>
          <p:cNvPr id="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5046" y="716973"/>
            <a:ext cx="1697209" cy="2377350"/>
          </a:xfrm>
          <a:prstGeom prst="rect">
            <a:avLst/>
          </a:prstGeom>
        </p:spPr>
      </p:pic>
    </p:spTree>
    <p:extLst>
      <p:ext uri="{BB962C8B-B14F-4D97-AF65-F5344CB8AC3E}">
        <p14:creationId xmlns:p14="http://schemas.microsoft.com/office/powerpoint/2010/main" val="291977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D815AB6-F5FF-4448-97D2-249ED0CFEB99}"/>
              </a:ext>
            </a:extLst>
          </p:cNvPr>
          <p:cNvSpPr>
            <a:spLocks noGrp="1"/>
          </p:cNvSpPr>
          <p:nvPr>
            <p:ph type="ctrTitle"/>
          </p:nvPr>
        </p:nvSpPr>
        <p:spPr>
          <a:xfrm>
            <a:off x="664819" y="3054927"/>
            <a:ext cx="11942818" cy="3159295"/>
          </a:xfrm>
        </p:spPr>
        <p:txBody>
          <a:bodyPr>
            <a:noAutofit/>
          </a:bodyPr>
          <a:lstStyle/>
          <a:p>
            <a:pPr algn="l"/>
            <a:r>
              <a:rPr lang="ja-JP" altLang="en-US" sz="4400" dirty="0" smtClean="0">
                <a:solidFill>
                  <a:srgbClr val="7030A0"/>
                </a:solidFill>
                <a:latin typeface="ＤＨＰ特太ゴシック体" panose="020B0500000000000000" pitchFamily="50" charset="-128"/>
                <a:ea typeface="ＤＨＰ特太ゴシック体" panose="020B0500000000000000" pitchFamily="50" charset="-128"/>
              </a:rPr>
              <a:t>　</a:t>
            </a:r>
            <a:r>
              <a:rPr lang="ja-JP" altLang="ja-JP" sz="4400" u="sng" dirty="0" smtClean="0">
                <a:solidFill>
                  <a:srgbClr val="002060"/>
                </a:solidFill>
                <a:latin typeface="ＤＨＰ特太ゴシック体" panose="020B0500000000000000" pitchFamily="50" charset="-128"/>
                <a:ea typeface="ＤＨＰ特太ゴシック体" panose="020B0500000000000000" pitchFamily="50" charset="-128"/>
              </a:rPr>
              <a:t>ピア</a:t>
            </a:r>
            <a:r>
              <a:rPr lang="ja-JP" altLang="ja-JP" sz="4400" u="sng" dirty="0">
                <a:solidFill>
                  <a:srgbClr val="002060"/>
                </a:solidFill>
                <a:latin typeface="ＤＨＰ特太ゴシック体" panose="020B0500000000000000" pitchFamily="50" charset="-128"/>
                <a:ea typeface="ＤＨＰ特太ゴシック体" panose="020B0500000000000000" pitchFamily="50" charset="-128"/>
              </a:rPr>
              <a:t>・サポート活動での</a:t>
            </a:r>
            <a:r>
              <a:rPr lang="ja-JP" altLang="ja-JP" sz="4400" u="sng" dirty="0">
                <a:solidFill>
                  <a:srgbClr val="FF00FF"/>
                </a:solidFill>
                <a:latin typeface="ＤＨＰ特太ゴシック体" panose="020B0500000000000000" pitchFamily="50" charset="-128"/>
                <a:ea typeface="ＤＨＰ特太ゴシック体" panose="020B0500000000000000" pitchFamily="50" charset="-128"/>
              </a:rPr>
              <a:t>「５つの約束</a:t>
            </a:r>
            <a:r>
              <a:rPr lang="ja-JP" altLang="ja-JP" sz="4400" u="sng" dirty="0" smtClean="0">
                <a:solidFill>
                  <a:srgbClr val="FF00FF"/>
                </a:solidFill>
                <a:latin typeface="ＤＨＰ特太ゴシック体" panose="020B0500000000000000" pitchFamily="50" charset="-128"/>
                <a:ea typeface="ＤＨＰ特太ゴシック体" panose="020B0500000000000000" pitchFamily="50" charset="-128"/>
              </a:rPr>
              <a:t>」</a:t>
            </a:r>
            <a:r>
              <a:rPr lang="en-US" altLang="ja-JP" sz="4400" u="sng" dirty="0">
                <a:solidFill>
                  <a:srgbClr val="FF00FF"/>
                </a:solidFill>
                <a:latin typeface="ＤＨＰ特太ゴシック体" panose="020B0500000000000000" pitchFamily="50" charset="-128"/>
                <a:ea typeface="ＤＨＰ特太ゴシック体" panose="020B0500000000000000" pitchFamily="50" charset="-128"/>
              </a:rPr>
              <a:t/>
            </a:r>
            <a:br>
              <a:rPr lang="en-US" altLang="ja-JP" sz="4400" u="sng" dirty="0">
                <a:solidFill>
                  <a:srgbClr val="FF00FF"/>
                </a:solidFill>
                <a:latin typeface="ＤＨＰ特太ゴシック体" panose="020B0500000000000000" pitchFamily="50" charset="-128"/>
                <a:ea typeface="ＤＨＰ特太ゴシック体" panose="020B0500000000000000" pitchFamily="50" charset="-128"/>
              </a:rPr>
            </a:br>
            <a:r>
              <a:rPr lang="ja-JP" altLang="ja-JP" sz="4800" dirty="0">
                <a:solidFill>
                  <a:srgbClr val="336600"/>
                </a:solidFill>
                <a:latin typeface="AR P丸ゴシック体E" panose="020B0600010101010101" pitchFamily="50" charset="-128"/>
                <a:ea typeface="AR P丸ゴシック体E" panose="020B0600010101010101" pitchFamily="50" charset="-128"/>
              </a:rPr>
              <a:t/>
            </a:r>
            <a:br>
              <a:rPr lang="ja-JP" altLang="ja-JP" sz="4800" dirty="0">
                <a:solidFill>
                  <a:srgbClr val="336600"/>
                </a:solidFill>
                <a:latin typeface="AR P丸ゴシック体E" panose="020B0600010101010101" pitchFamily="50" charset="-128"/>
                <a:ea typeface="AR P丸ゴシック体E" panose="020B0600010101010101" pitchFamily="50" charset="-128"/>
              </a:rPr>
            </a:br>
            <a:r>
              <a:rPr lang="ja-JP" altLang="ja-JP" sz="3600" dirty="0">
                <a:solidFill>
                  <a:srgbClr val="FF0000"/>
                </a:solidFill>
                <a:latin typeface="HGP創英角ｺﾞｼｯｸUB" panose="020B0900000000000000" pitchFamily="50" charset="-128"/>
                <a:ea typeface="HGP創英角ｺﾞｼｯｸUB" panose="020B0900000000000000" pitchFamily="50" charset="-128"/>
              </a:rPr>
              <a:t>「口」</a:t>
            </a:r>
            <a:r>
              <a:rPr lang="ja-JP" altLang="ja-JP" sz="3600" dirty="0">
                <a:latin typeface="HGP創英角ｺﾞｼｯｸUB" panose="020B0900000000000000" pitchFamily="50" charset="-128"/>
                <a:ea typeface="HGP創英角ｺﾞｼｯｸUB" panose="020B0900000000000000" pitchFamily="50" charset="-128"/>
              </a:rPr>
              <a:t>：人を励ます言葉や感謝の言葉を言うために使おう</a:t>
            </a:r>
            <a:r>
              <a:rPr lang="en-US" altLang="ja-JP" sz="3600" dirty="0">
                <a:latin typeface="HGP創英角ｺﾞｼｯｸUB" panose="020B0900000000000000" pitchFamily="50" charset="-128"/>
                <a:ea typeface="HGP創英角ｺﾞｼｯｸUB" panose="020B0900000000000000" pitchFamily="50" charset="-128"/>
              </a:rPr>
              <a:t/>
            </a:r>
            <a:br>
              <a:rPr lang="en-US" altLang="ja-JP" sz="3600" dirty="0">
                <a:latin typeface="HGP創英角ｺﾞｼｯｸUB" panose="020B0900000000000000" pitchFamily="50" charset="-128"/>
                <a:ea typeface="HGP創英角ｺﾞｼｯｸUB" panose="020B0900000000000000" pitchFamily="50" charset="-128"/>
              </a:rPr>
            </a:br>
            <a:r>
              <a:rPr lang="ja-JP" altLang="ja-JP" sz="3600" dirty="0">
                <a:latin typeface="HGP創英角ｺﾞｼｯｸUB" panose="020B0900000000000000" pitchFamily="50" charset="-128"/>
                <a:ea typeface="HGP創英角ｺﾞｼｯｸUB" panose="020B0900000000000000" pitchFamily="50" charset="-128"/>
              </a:rPr>
              <a:t/>
            </a:r>
            <a:br>
              <a:rPr lang="ja-JP" altLang="ja-JP" sz="3600" dirty="0">
                <a:latin typeface="HGP創英角ｺﾞｼｯｸUB" panose="020B0900000000000000" pitchFamily="50" charset="-128"/>
                <a:ea typeface="HGP創英角ｺﾞｼｯｸUB" panose="020B0900000000000000" pitchFamily="50" charset="-128"/>
              </a:rPr>
            </a:br>
            <a:r>
              <a:rPr lang="ja-JP" altLang="ja-JP" sz="3600" dirty="0">
                <a:solidFill>
                  <a:srgbClr val="FF0000"/>
                </a:solidFill>
                <a:latin typeface="HGP創英角ｺﾞｼｯｸUB" panose="020B0900000000000000" pitchFamily="50" charset="-128"/>
                <a:ea typeface="HGP創英角ｺﾞｼｯｸUB" panose="020B0900000000000000" pitchFamily="50" charset="-128"/>
              </a:rPr>
              <a:t>「耳」</a:t>
            </a:r>
            <a:r>
              <a:rPr lang="ja-JP" altLang="ja-JP" sz="3600" dirty="0">
                <a:latin typeface="HGP創英角ｺﾞｼｯｸUB" panose="020B0900000000000000" pitchFamily="50" charset="-128"/>
                <a:ea typeface="HGP創英角ｺﾞｼｯｸUB" panose="020B0900000000000000" pitchFamily="50" charset="-128"/>
              </a:rPr>
              <a:t>：人の言葉を最後まで聞いてあげるために使おう</a:t>
            </a:r>
            <a:r>
              <a:rPr lang="en-US" altLang="ja-JP" sz="3600" dirty="0">
                <a:latin typeface="HGP創英角ｺﾞｼｯｸUB" panose="020B0900000000000000" pitchFamily="50" charset="-128"/>
                <a:ea typeface="HGP創英角ｺﾞｼｯｸUB" panose="020B0900000000000000" pitchFamily="50" charset="-128"/>
              </a:rPr>
              <a:t/>
            </a:r>
            <a:br>
              <a:rPr lang="en-US" altLang="ja-JP" sz="3600" dirty="0">
                <a:latin typeface="HGP創英角ｺﾞｼｯｸUB" panose="020B0900000000000000" pitchFamily="50" charset="-128"/>
                <a:ea typeface="HGP創英角ｺﾞｼｯｸUB" panose="020B0900000000000000" pitchFamily="50" charset="-128"/>
              </a:rPr>
            </a:br>
            <a:r>
              <a:rPr lang="ja-JP" altLang="ja-JP" sz="3600" dirty="0">
                <a:latin typeface="HGP創英角ｺﾞｼｯｸUB" panose="020B0900000000000000" pitchFamily="50" charset="-128"/>
                <a:ea typeface="HGP創英角ｺﾞｼｯｸUB" panose="020B0900000000000000" pitchFamily="50" charset="-128"/>
              </a:rPr>
              <a:t/>
            </a:r>
            <a:br>
              <a:rPr lang="ja-JP" altLang="ja-JP" sz="3600" dirty="0">
                <a:latin typeface="HGP創英角ｺﾞｼｯｸUB" panose="020B0900000000000000" pitchFamily="50" charset="-128"/>
                <a:ea typeface="HGP創英角ｺﾞｼｯｸUB" panose="020B0900000000000000" pitchFamily="50" charset="-128"/>
              </a:rPr>
            </a:br>
            <a:r>
              <a:rPr lang="ja-JP" altLang="ja-JP" sz="3600" dirty="0">
                <a:solidFill>
                  <a:srgbClr val="FF0000"/>
                </a:solidFill>
                <a:latin typeface="HGP創英角ｺﾞｼｯｸUB" panose="020B0900000000000000" pitchFamily="50" charset="-128"/>
                <a:ea typeface="HGP創英角ｺﾞｼｯｸUB" panose="020B0900000000000000" pitchFamily="50" charset="-128"/>
              </a:rPr>
              <a:t>「目」</a:t>
            </a:r>
            <a:r>
              <a:rPr lang="ja-JP" altLang="ja-JP" sz="3600" dirty="0">
                <a:latin typeface="HGP創英角ｺﾞｼｯｸUB" panose="020B0900000000000000" pitchFamily="50" charset="-128"/>
                <a:ea typeface="HGP創英角ｺﾞｼｯｸUB" panose="020B0900000000000000" pitchFamily="50" charset="-128"/>
              </a:rPr>
              <a:t>：人のよいところを見るために使おう</a:t>
            </a:r>
            <a:r>
              <a:rPr lang="en-US" altLang="ja-JP" sz="3600" dirty="0">
                <a:latin typeface="HGP創英角ｺﾞｼｯｸUB" panose="020B0900000000000000" pitchFamily="50" charset="-128"/>
                <a:ea typeface="HGP創英角ｺﾞｼｯｸUB" panose="020B0900000000000000" pitchFamily="50" charset="-128"/>
              </a:rPr>
              <a:t/>
            </a:r>
            <a:br>
              <a:rPr lang="en-US" altLang="ja-JP" sz="3600" dirty="0">
                <a:latin typeface="HGP創英角ｺﾞｼｯｸUB" panose="020B0900000000000000" pitchFamily="50" charset="-128"/>
                <a:ea typeface="HGP創英角ｺﾞｼｯｸUB" panose="020B0900000000000000" pitchFamily="50" charset="-128"/>
              </a:rPr>
            </a:br>
            <a:r>
              <a:rPr lang="ja-JP" altLang="ja-JP" sz="3600" dirty="0">
                <a:latin typeface="HGP創英角ｺﾞｼｯｸUB" panose="020B0900000000000000" pitchFamily="50" charset="-128"/>
                <a:ea typeface="HGP創英角ｺﾞｼｯｸUB" panose="020B0900000000000000" pitchFamily="50" charset="-128"/>
              </a:rPr>
              <a:t/>
            </a:r>
            <a:br>
              <a:rPr lang="ja-JP" altLang="ja-JP" sz="3600" dirty="0">
                <a:latin typeface="HGP創英角ｺﾞｼｯｸUB" panose="020B0900000000000000" pitchFamily="50" charset="-128"/>
                <a:ea typeface="HGP創英角ｺﾞｼｯｸUB" panose="020B0900000000000000" pitchFamily="50" charset="-128"/>
              </a:rPr>
            </a:br>
            <a:r>
              <a:rPr lang="ja-JP" altLang="ja-JP" sz="3600" dirty="0">
                <a:solidFill>
                  <a:srgbClr val="FF0000"/>
                </a:solidFill>
                <a:latin typeface="HGP創英角ｺﾞｼｯｸUB" panose="020B0900000000000000" pitchFamily="50" charset="-128"/>
                <a:ea typeface="HGP創英角ｺﾞｼｯｸUB" panose="020B0900000000000000" pitchFamily="50" charset="-128"/>
              </a:rPr>
              <a:t>「手足」</a:t>
            </a:r>
            <a:r>
              <a:rPr lang="ja-JP" altLang="ja-JP" sz="3600" dirty="0">
                <a:latin typeface="HGP創英角ｺﾞｼｯｸUB" panose="020B0900000000000000" pitchFamily="50" charset="-128"/>
                <a:ea typeface="HGP創英角ｺﾞｼｯｸUB" panose="020B0900000000000000" pitchFamily="50" charset="-128"/>
              </a:rPr>
              <a:t>：人を助けるために使おう</a:t>
            </a:r>
            <a:r>
              <a:rPr lang="en-US" altLang="ja-JP" sz="3600" dirty="0">
                <a:latin typeface="HGP創英角ｺﾞｼｯｸUB" panose="020B0900000000000000" pitchFamily="50" charset="-128"/>
                <a:ea typeface="HGP創英角ｺﾞｼｯｸUB" panose="020B0900000000000000" pitchFamily="50" charset="-128"/>
              </a:rPr>
              <a:t/>
            </a:r>
            <a:br>
              <a:rPr lang="en-US" altLang="ja-JP" sz="3600" dirty="0">
                <a:latin typeface="HGP創英角ｺﾞｼｯｸUB" panose="020B0900000000000000" pitchFamily="50" charset="-128"/>
                <a:ea typeface="HGP創英角ｺﾞｼｯｸUB" panose="020B0900000000000000" pitchFamily="50" charset="-128"/>
              </a:rPr>
            </a:br>
            <a:r>
              <a:rPr lang="ja-JP" altLang="ja-JP" sz="3600" dirty="0">
                <a:latin typeface="HGP創英角ｺﾞｼｯｸUB" panose="020B0900000000000000" pitchFamily="50" charset="-128"/>
                <a:ea typeface="HGP創英角ｺﾞｼｯｸUB" panose="020B0900000000000000" pitchFamily="50" charset="-128"/>
              </a:rPr>
              <a:t/>
            </a:r>
            <a:br>
              <a:rPr lang="ja-JP" altLang="ja-JP" sz="3600" dirty="0">
                <a:latin typeface="HGP創英角ｺﾞｼｯｸUB" panose="020B0900000000000000" pitchFamily="50" charset="-128"/>
                <a:ea typeface="HGP創英角ｺﾞｼｯｸUB" panose="020B0900000000000000" pitchFamily="50" charset="-128"/>
              </a:rPr>
            </a:br>
            <a:r>
              <a:rPr lang="ja-JP" altLang="ja-JP" sz="3600" dirty="0">
                <a:solidFill>
                  <a:srgbClr val="FF0000"/>
                </a:solidFill>
                <a:latin typeface="HGP創英角ｺﾞｼｯｸUB" panose="020B0900000000000000" pitchFamily="50" charset="-128"/>
                <a:ea typeface="HGP創英角ｺﾞｼｯｸUB" panose="020B0900000000000000" pitchFamily="50" charset="-128"/>
              </a:rPr>
              <a:t>「心」</a:t>
            </a:r>
            <a:r>
              <a:rPr lang="ja-JP" altLang="ja-JP" sz="3600" dirty="0">
                <a:latin typeface="HGP創英角ｺﾞｼｯｸUB" panose="020B0900000000000000" pitchFamily="50" charset="-128"/>
                <a:ea typeface="HGP創英角ｺﾞｼｯｸUB" panose="020B0900000000000000" pitchFamily="50" charset="-128"/>
              </a:rPr>
              <a:t>：人の痛みがわかるために使おう</a:t>
            </a:r>
            <a:endParaRPr kumimoji="1" lang="ja-JP" altLang="en-US" sz="5400" dirty="0">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 xmlns:a16="http://schemas.microsoft.com/office/drawing/2014/main" id="{2C035576-0BDE-44FD-B6A4-1FDDC6E8B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7972" y="3448269"/>
            <a:ext cx="2770707" cy="3335494"/>
          </a:xfrm>
          <a:prstGeom prst="rect">
            <a:avLst/>
          </a:prstGeom>
        </p:spPr>
      </p:pic>
    </p:spTree>
    <p:extLst>
      <p:ext uri="{BB962C8B-B14F-4D97-AF65-F5344CB8AC3E}">
        <p14:creationId xmlns:p14="http://schemas.microsoft.com/office/powerpoint/2010/main" val="12279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l="23088" t="22264" r="49118" b="44068"/>
          <a:stretch/>
        </p:blipFill>
        <p:spPr>
          <a:xfrm>
            <a:off x="826933" y="4568253"/>
            <a:ext cx="3055515" cy="2043426"/>
          </a:xfrm>
          <a:prstGeom prst="rect">
            <a:avLst/>
          </a:prstGeom>
        </p:spPr>
      </p:pic>
      <p:sp>
        <p:nvSpPr>
          <p:cNvPr id="2" name="タイトル 1"/>
          <p:cNvSpPr>
            <a:spLocks noGrp="1"/>
          </p:cNvSpPr>
          <p:nvPr>
            <p:ph type="ctrTitle"/>
          </p:nvPr>
        </p:nvSpPr>
        <p:spPr>
          <a:xfrm>
            <a:off x="275122" y="1156558"/>
            <a:ext cx="11400044" cy="2467076"/>
          </a:xfr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a:noAutofit/>
          </a:bodyPr>
          <a:lstStyle/>
          <a:p>
            <a:pPr algn="l"/>
            <a:r>
              <a:rPr lang="ja-JP" altLang="en-US" sz="2000" dirty="0"/>
              <a:t> 　　</a:t>
            </a:r>
            <a:r>
              <a:rPr lang="ja-JP" altLang="en-US" sz="2000" dirty="0" smtClean="0"/>
              <a:t>　</a:t>
            </a:r>
            <a:r>
              <a:rPr lang="ja-JP" altLang="en-US" sz="2000" dirty="0">
                <a:latin typeface="ＤＦ特太ゴシック体" panose="020B0509000000000000" pitchFamily="49" charset="-128"/>
                <a:ea typeface="ＤＦ特太ゴシック体" panose="020B0509000000000000" pitchFamily="49" charset="-128"/>
              </a:rPr>
              <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AR P丸ゴシック体E" panose="020B0600010101010101" pitchFamily="50" charset="-128"/>
                <a:ea typeface="AR P丸ゴシック体E" panose="020B0600010101010101" pitchFamily="50" charset="-128"/>
              </a:rPr>
              <a:t>	   　　　　　</a:t>
            </a:r>
            <a:endParaRPr kumimoji="1" lang="ja-JP" altLang="en-US" sz="2000" dirty="0">
              <a:latin typeface="AR P丸ゴシック体E" panose="020B0600010101010101" pitchFamily="50" charset="-128"/>
              <a:ea typeface="AR P丸ゴシック体E" panose="020B0600010101010101" pitchFamily="50" charset="-128"/>
            </a:endParaRPr>
          </a:p>
        </p:txBody>
      </p:sp>
      <p:sp>
        <p:nvSpPr>
          <p:cNvPr id="5" name="テキスト ボックス 4"/>
          <p:cNvSpPr txBox="1"/>
          <p:nvPr/>
        </p:nvSpPr>
        <p:spPr>
          <a:xfrm>
            <a:off x="780824" y="159091"/>
            <a:ext cx="11530446" cy="769441"/>
          </a:xfrm>
          <a:prstGeom prst="rect">
            <a:avLst/>
          </a:prstGeom>
          <a:noFill/>
        </p:spPr>
        <p:txBody>
          <a:bodyPr wrap="square" rtlCol="0">
            <a:spAutoFit/>
          </a:bodyPr>
          <a:lstStyle/>
          <a:p>
            <a:r>
              <a:rPr kumimoji="1" lang="ja-JP" altLang="en-US" sz="4400" u="sng" dirty="0" smtClean="0">
                <a:latin typeface="HG創英角ﾎﾟｯﾌﾟ体" panose="040B0A09000000000000" pitchFamily="49" charset="-128"/>
                <a:ea typeface="HG創英角ﾎﾟｯﾌﾟ体" panose="040B0A09000000000000" pitchFamily="49" charset="-128"/>
              </a:rPr>
              <a:t>すてきな</a:t>
            </a:r>
            <a:r>
              <a:rPr lang="ja-JP" altLang="en-US" sz="4400" u="sng" dirty="0" smtClean="0">
                <a:latin typeface="HG創英角ﾎﾟｯﾌﾟ体" panose="040B0A09000000000000" pitchFamily="49" charset="-128"/>
                <a:ea typeface="HG創英角ﾎﾟｯﾌﾟ体" panose="040B0A09000000000000" pitchFamily="49" charset="-128"/>
              </a:rPr>
              <a:t>聴き</a:t>
            </a:r>
            <a:r>
              <a:rPr kumimoji="1" lang="ja-JP" altLang="en-US" sz="4400" u="sng" dirty="0" smtClean="0">
                <a:latin typeface="HG創英角ﾎﾟｯﾌﾟ体" panose="040B0A09000000000000" pitchFamily="49" charset="-128"/>
                <a:ea typeface="HG創英角ﾎﾟｯﾌﾟ体" panose="040B0A09000000000000" pitchFamily="49" charset="-128"/>
              </a:rPr>
              <a:t>方</a:t>
            </a:r>
            <a:r>
              <a:rPr kumimoji="1" lang="ja-JP" altLang="en-US" sz="4400" dirty="0" smtClean="0">
                <a:latin typeface="HG創英角ﾎﾟｯﾌﾟ体" panose="040B0A09000000000000" pitchFamily="49" charset="-128"/>
                <a:ea typeface="HG創英角ﾎﾟｯﾌﾟ体" panose="040B0A09000000000000" pitchFamily="49" charset="-128"/>
              </a:rPr>
              <a:t>　</a:t>
            </a:r>
            <a:r>
              <a:rPr kumimoji="1" lang="ja-JP" altLang="en-US" sz="3200" dirty="0" smtClean="0">
                <a:latin typeface="HG創英角ﾎﾟｯﾌﾟ体" panose="040B0A09000000000000" pitchFamily="49" charset="-128"/>
                <a:ea typeface="HG創英角ﾎﾟｯﾌﾟ体" panose="040B0A09000000000000" pitchFamily="49" charset="-128"/>
              </a:rPr>
              <a:t>～</a:t>
            </a:r>
            <a:r>
              <a:rPr kumimoji="1" lang="en-US" altLang="ja-JP" sz="3200" dirty="0" smtClean="0">
                <a:latin typeface="HG創英角ﾎﾟｯﾌﾟ体" panose="040B0A09000000000000" pitchFamily="49" charset="-128"/>
                <a:ea typeface="HG創英角ﾎﾟｯﾌﾟ体" panose="040B0A09000000000000" pitchFamily="49" charset="-128"/>
              </a:rPr>
              <a:t>FELOR</a:t>
            </a:r>
            <a:r>
              <a:rPr kumimoji="1" lang="ja-JP" altLang="en-US" sz="3200" dirty="0" smtClean="0">
                <a:latin typeface="HG創英角ﾎﾟｯﾌﾟ体" panose="040B0A09000000000000" pitchFamily="49" charset="-128"/>
                <a:ea typeface="HG創英角ﾎﾟｯﾌﾟ体" panose="040B0A09000000000000" pitchFamily="49" charset="-128"/>
              </a:rPr>
              <a:t>モデルを参考にして聴く～</a:t>
            </a:r>
            <a:endParaRPr kumimoji="1" lang="ja-JP" altLang="en-US" sz="3200" dirty="0">
              <a:latin typeface="HG創英角ﾎﾟｯﾌﾟ体" panose="040B0A09000000000000" pitchFamily="49" charset="-128"/>
              <a:ea typeface="HG創英角ﾎﾟｯﾌﾟ体" panose="040B0A09000000000000" pitchFamily="49" charset="-128"/>
            </a:endParaRPr>
          </a:p>
        </p:txBody>
      </p:sp>
      <p:sp>
        <p:nvSpPr>
          <p:cNvPr id="6" name="テキスト ボックス 5"/>
          <p:cNvSpPr txBox="1"/>
          <p:nvPr/>
        </p:nvSpPr>
        <p:spPr>
          <a:xfrm>
            <a:off x="780824" y="3924855"/>
            <a:ext cx="10786496" cy="2800767"/>
          </a:xfrm>
          <a:prstGeom prst="rect">
            <a:avLst/>
          </a:prstGeom>
          <a:noFill/>
        </p:spPr>
        <p:txBody>
          <a:bodyPr wrap="square" rtlCol="0">
            <a:spAutoFit/>
          </a:bodyPr>
          <a:lstStyle/>
          <a:p>
            <a:r>
              <a:rPr lang="ja-JP" altLang="en-US" sz="3600" b="1" i="1" dirty="0">
                <a:solidFill>
                  <a:srgbClr val="0000FF"/>
                </a:solidFill>
                <a:latin typeface="AR P新藝体U" panose="020B0600010101010101" pitchFamily="50" charset="-128"/>
                <a:ea typeface="AR P新藝体U" panose="020B0600010101010101" pitchFamily="50" charset="-128"/>
              </a:rPr>
              <a:t>すてき</a:t>
            </a:r>
            <a:r>
              <a:rPr lang="ja-JP" altLang="en-US" sz="3600" b="1" i="1" dirty="0" smtClean="0">
                <a:solidFill>
                  <a:srgbClr val="0000FF"/>
                </a:solidFill>
                <a:latin typeface="AR P新藝体U" panose="020B0600010101010101" pitchFamily="50" charset="-128"/>
                <a:ea typeface="AR P新藝体U" panose="020B0600010101010101" pitchFamily="50" charset="-128"/>
              </a:rPr>
              <a:t>な</a:t>
            </a:r>
            <a:r>
              <a:rPr lang="ja-JP" altLang="en-US" sz="3600" b="1" i="1" dirty="0">
                <a:solidFill>
                  <a:srgbClr val="0000FF"/>
                </a:solidFill>
                <a:latin typeface="AR P新藝体U" panose="020B0600010101010101" pitchFamily="50" charset="-128"/>
                <a:ea typeface="AR P新藝体U" panose="020B0600010101010101" pitchFamily="50" charset="-128"/>
              </a:rPr>
              <a:t>聴き</a:t>
            </a:r>
            <a:r>
              <a:rPr lang="ja-JP" altLang="en-US" sz="3600" b="1" i="1" dirty="0" smtClean="0">
                <a:solidFill>
                  <a:srgbClr val="0000FF"/>
                </a:solidFill>
                <a:latin typeface="AR P新藝体U" panose="020B0600010101010101" pitchFamily="50" charset="-128"/>
                <a:ea typeface="AR P新藝体U" panose="020B0600010101010101" pitchFamily="50" charset="-128"/>
              </a:rPr>
              <a:t>方　</a:t>
            </a:r>
            <a:r>
              <a:rPr lang="ja-JP" altLang="en-US" sz="2800" b="1" i="1" dirty="0" smtClean="0">
                <a:latin typeface="AR P新藝体U" panose="020B0600010101010101" pitchFamily="50" charset="-128"/>
                <a:ea typeface="AR P新藝体U" panose="020B0600010101010101" pitchFamily="50" charset="-128"/>
              </a:rPr>
              <a:t>　　　★</a:t>
            </a:r>
            <a:r>
              <a:rPr lang="ja-JP" altLang="en-US" sz="2800" b="1" dirty="0" smtClean="0">
                <a:latin typeface="ＤＦ特太ゴシック体" panose="020B0509000000000000" pitchFamily="49" charset="-128"/>
                <a:ea typeface="ＤＦ特太ゴシック体" panose="020B0509000000000000" pitchFamily="49" charset="-128"/>
              </a:rPr>
              <a:t>人の話を聴くポイント★</a:t>
            </a:r>
            <a:endParaRPr lang="en-US" altLang="ja-JP" sz="2800" b="1" dirty="0" smtClean="0">
              <a:latin typeface="ＤＦ特太ゴシック体" panose="020B0509000000000000" pitchFamily="49" charset="-128"/>
              <a:ea typeface="ＤＦ特太ゴシック体" panose="020B0509000000000000" pitchFamily="49" charset="-128"/>
            </a:endParaRPr>
          </a:p>
          <a:p>
            <a:endParaRPr lang="ja-JP" altLang="en-US" sz="2800" b="1"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                    </a:t>
            </a:r>
            <a:r>
              <a:rPr lang="ja-JP" altLang="en-US" sz="2800" dirty="0" smtClean="0">
                <a:latin typeface="ＤＦ特太ゴシック体" panose="020B0509000000000000" pitchFamily="49" charset="-128"/>
                <a:ea typeface="ＤＦ特太ゴシック体" panose="020B0509000000000000" pitchFamily="49" charset="-128"/>
              </a:rPr>
              <a:t>   〇相手のことを大切に思うことが重要</a:t>
            </a:r>
            <a:endParaRPr lang="ja-JP" altLang="en-US" sz="2800" b="1" dirty="0">
              <a:latin typeface="ＤＦ特太ゴシック体" panose="020B0509000000000000" pitchFamily="49" charset="-128"/>
              <a:ea typeface="ＤＦ特太ゴシック体" panose="020B0509000000000000" pitchFamily="49" charset="-128"/>
            </a:endParaRPr>
          </a:p>
          <a:p>
            <a:r>
              <a:rPr lang="ja-JP" altLang="en-US" sz="2800" dirty="0">
                <a:latin typeface="ＤＦ特太ゴシック体" panose="020B0509000000000000" pitchFamily="49" charset="-128"/>
                <a:ea typeface="ＤＦ特太ゴシック体" panose="020B0509000000000000" pitchFamily="49" charset="-128"/>
              </a:rPr>
              <a:t>      　</a:t>
            </a:r>
            <a:r>
              <a:rPr lang="ja-JP" altLang="en-US" sz="2800" dirty="0" smtClean="0">
                <a:latin typeface="ＤＦ特太ゴシック体" panose="020B0509000000000000" pitchFamily="49" charset="-128"/>
                <a:ea typeface="ＤＦ特太ゴシック体" panose="020B0509000000000000" pitchFamily="49" charset="-128"/>
              </a:rPr>
              <a:t>　　　　　     </a:t>
            </a:r>
            <a:r>
              <a:rPr lang="ja-JP" altLang="en-US" sz="2800" b="1" dirty="0" smtClean="0">
                <a:latin typeface="ＤＦ特太ゴシック体" panose="020B0509000000000000" pitchFamily="49" charset="-128"/>
                <a:ea typeface="ＤＦ特太ゴシック体" panose="020B0509000000000000" pitchFamily="49" charset="-128"/>
              </a:rPr>
              <a:t>〇相手の言葉に興味をもって聴く</a:t>
            </a:r>
            <a:endParaRPr lang="ja-JP" altLang="en-US" sz="2800" b="1" dirty="0">
              <a:latin typeface="ＤＦ特太ゴシック体" panose="020B0509000000000000" pitchFamily="49" charset="-128"/>
              <a:ea typeface="ＤＦ特太ゴシック体" panose="020B0509000000000000" pitchFamily="49" charset="-128"/>
            </a:endParaRPr>
          </a:p>
          <a:p>
            <a:r>
              <a:rPr lang="en-US" altLang="ja-JP" sz="2800" dirty="0">
                <a:latin typeface="ＤＦ特太ゴシック体" panose="020B0509000000000000" pitchFamily="49" charset="-128"/>
                <a:ea typeface="ＤＦ特太ゴシック体" panose="020B0509000000000000" pitchFamily="49" charset="-128"/>
              </a:rPr>
              <a:t>                    </a:t>
            </a:r>
            <a:r>
              <a:rPr lang="en-US" altLang="ja-JP" sz="2800" dirty="0" smtClean="0">
                <a:latin typeface="ＤＦ特太ゴシック体" panose="020B0509000000000000" pitchFamily="49" charset="-128"/>
                <a:ea typeface="ＤＦ特太ゴシック体" panose="020B0509000000000000" pitchFamily="49" charset="-128"/>
              </a:rPr>
              <a:t>   </a:t>
            </a:r>
            <a:r>
              <a:rPr lang="ja-JP" altLang="en-US" sz="2800" b="1" dirty="0" smtClean="0">
                <a:latin typeface="ＤＦ特太ゴシック体" panose="020B0509000000000000" pitchFamily="49" charset="-128"/>
                <a:ea typeface="ＤＦ特太ゴシック体" panose="020B0509000000000000" pitchFamily="49" charset="-128"/>
              </a:rPr>
              <a:t>〇相手を見て、自然にうなずく</a:t>
            </a:r>
            <a:endParaRPr lang="ja-JP" altLang="en-US" sz="2800" b="1" dirty="0">
              <a:latin typeface="ＤＦ特太ゴシック体" panose="020B0509000000000000" pitchFamily="49" charset="-128"/>
              <a:ea typeface="ＤＦ特太ゴシック体" panose="020B0509000000000000" pitchFamily="49" charset="-128"/>
            </a:endParaRPr>
          </a:p>
          <a:p>
            <a:r>
              <a:rPr lang="en-US" altLang="ja-JP" sz="2800" dirty="0">
                <a:latin typeface="AR P新藝体U" panose="020B0600010101010101" pitchFamily="50" charset="-128"/>
                <a:ea typeface="AR P新藝体U" panose="020B0600010101010101" pitchFamily="50" charset="-128"/>
              </a:rPr>
              <a:t>                         </a:t>
            </a:r>
            <a:endParaRPr kumimoji="1" lang="ja-JP" altLang="en-US" sz="2800" dirty="0">
              <a:latin typeface="AR P新藝体U" panose="020B0600010101010101" pitchFamily="50" charset="-128"/>
              <a:ea typeface="AR P新藝体U" panose="020B0600010101010101" pitchFamily="50" charset="-128"/>
            </a:endParaRPr>
          </a:p>
        </p:txBody>
      </p:sp>
      <p:sp>
        <p:nvSpPr>
          <p:cNvPr id="9" name="タイトル 1">
            <a:extLst>
              <a:ext uri="{FF2B5EF4-FFF2-40B4-BE49-F238E27FC236}">
                <a16:creationId xmlns="" xmlns:a16="http://schemas.microsoft.com/office/drawing/2014/main" id="{352B84E2-1C0A-470A-9FED-6D6AAE4968CB}"/>
              </a:ext>
            </a:extLst>
          </p:cNvPr>
          <p:cNvSpPr txBox="1">
            <a:spLocks/>
          </p:cNvSpPr>
          <p:nvPr/>
        </p:nvSpPr>
        <p:spPr>
          <a:xfrm>
            <a:off x="390659" y="2812685"/>
            <a:ext cx="4871520" cy="994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6600" dirty="0" smtClean="0">
                <a:solidFill>
                  <a:srgbClr val="FF0000"/>
                </a:solidFill>
                <a:latin typeface="HGP創英角ｺﾞｼｯｸUB" panose="020B0900000000000000" pitchFamily="50" charset="-128"/>
                <a:ea typeface="HGP創英角ｺﾞｼｯｸUB" panose="020B0900000000000000" pitchFamily="50" charset="-128"/>
              </a:rPr>
              <a:t>FELOR</a:t>
            </a:r>
            <a:r>
              <a:rPr lang="ja-JP" altLang="en-US" sz="6600" dirty="0" smtClean="0">
                <a:solidFill>
                  <a:srgbClr val="FF0000"/>
                </a:solidFill>
                <a:latin typeface="HGP創英角ｺﾞｼｯｸUB" panose="020B0900000000000000" pitchFamily="50" charset="-128"/>
                <a:ea typeface="HGP創英角ｺﾞｼｯｸUB" panose="020B0900000000000000" pitchFamily="50" charset="-128"/>
              </a:rPr>
              <a:t>モデル</a:t>
            </a:r>
            <a:endParaRPr lang="ja-JP" altLang="en-US" sz="6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 xmlns:a16="http://schemas.microsoft.com/office/drawing/2014/main" id="{8B43095B-D12A-495B-916C-B3370DFE65BF}"/>
              </a:ext>
            </a:extLst>
          </p:cNvPr>
          <p:cNvSpPr txBox="1"/>
          <p:nvPr/>
        </p:nvSpPr>
        <p:spPr>
          <a:xfrm>
            <a:off x="962667" y="1430624"/>
            <a:ext cx="2423604" cy="369332"/>
          </a:xfrm>
          <a:prstGeom prst="rect">
            <a:avLst/>
          </a:prstGeom>
          <a:noFill/>
        </p:spPr>
        <p:txBody>
          <a:bodyPr wrap="square" rtlCol="0">
            <a:spAutoFit/>
          </a:bodyPr>
          <a:lstStyle/>
          <a:p>
            <a:r>
              <a:rPr kumimoji="1" lang="ja-JP" altLang="en-US" b="1" dirty="0">
                <a:solidFill>
                  <a:srgbClr val="FF5050"/>
                </a:solidFill>
                <a:latin typeface="AR P新藝体U" panose="020B0600010101010101" pitchFamily="50" charset="-128"/>
                <a:ea typeface="AR P新藝体U" panose="020B0600010101010101" pitchFamily="50" charset="-128"/>
              </a:rPr>
              <a:t>フ　ェ　ロー</a:t>
            </a:r>
          </a:p>
        </p:txBody>
      </p:sp>
      <p:sp>
        <p:nvSpPr>
          <p:cNvPr id="11" name="字幕 2">
            <a:extLst>
              <a:ext uri="{FF2B5EF4-FFF2-40B4-BE49-F238E27FC236}">
                <a16:creationId xmlns="" xmlns:a16="http://schemas.microsoft.com/office/drawing/2014/main" id="{46B66556-17C1-478A-8A4E-60ACE9618ADF}"/>
              </a:ext>
            </a:extLst>
          </p:cNvPr>
          <p:cNvSpPr>
            <a:spLocks noGrp="1"/>
          </p:cNvSpPr>
          <p:nvPr>
            <p:ph type="subTitle" idx="1"/>
          </p:nvPr>
        </p:nvSpPr>
        <p:spPr>
          <a:xfrm>
            <a:off x="5377716" y="1297989"/>
            <a:ext cx="9500697" cy="2978885"/>
          </a:xfrm>
        </p:spPr>
        <p:txBody>
          <a:bodyPr>
            <a:normAutofit/>
          </a:bodyPr>
          <a:lstStyle/>
          <a:p>
            <a:pPr algn="l"/>
            <a:r>
              <a:rPr kumimoji="1" lang="en-US" altLang="ja-JP" dirty="0">
                <a:latin typeface="ＤＨＰ特太ゴシック体" panose="020B0500000000000000" pitchFamily="50" charset="-128"/>
                <a:ea typeface="ＤＨＰ特太ゴシック体" panose="020B0500000000000000" pitchFamily="50" charset="-128"/>
              </a:rPr>
              <a:t>F</a:t>
            </a:r>
            <a:r>
              <a:rPr kumimoji="1" lang="ja-JP" altLang="en-US" dirty="0">
                <a:latin typeface="ＤＨＰ特太ゴシック体" panose="020B0500000000000000" pitchFamily="50" charset="-128"/>
                <a:ea typeface="ＤＨＰ特太ゴシック体" panose="020B0500000000000000" pitchFamily="50" charset="-128"/>
              </a:rPr>
              <a:t>　 →　</a:t>
            </a:r>
            <a:r>
              <a:rPr kumimoji="1" lang="en-US" altLang="ja-JP" dirty="0">
                <a:latin typeface="ＤＨＰ特太ゴシック体" panose="020B0500000000000000" pitchFamily="50" charset="-128"/>
                <a:ea typeface="ＤＨＰ特太ゴシック体" panose="020B0500000000000000" pitchFamily="50" charset="-128"/>
              </a:rPr>
              <a:t>Facing</a:t>
            </a:r>
            <a:r>
              <a:rPr kumimoji="1" lang="ja-JP" altLang="en-US" dirty="0">
                <a:latin typeface="ＤＨＰ特太ゴシック体" panose="020B0500000000000000" pitchFamily="50" charset="-128"/>
                <a:ea typeface="ＤＨＰ特太ゴシック体" panose="020B0500000000000000" pitchFamily="50" charset="-128"/>
              </a:rPr>
              <a:t>　（顔を相手にむける）</a:t>
            </a:r>
            <a:endParaRPr kumimoji="1" lang="en-US" altLang="ja-JP" dirty="0">
              <a:latin typeface="ＤＨＰ特太ゴシック体" panose="020B0500000000000000" pitchFamily="50" charset="-128"/>
              <a:ea typeface="ＤＨＰ特太ゴシック体" panose="020B0500000000000000" pitchFamily="50" charset="-128"/>
            </a:endParaRPr>
          </a:p>
          <a:p>
            <a:pPr algn="l"/>
            <a:r>
              <a:rPr kumimoji="1" lang="en-US" altLang="ja-JP" dirty="0" smtClean="0">
                <a:latin typeface="ＤＨＰ特太ゴシック体" panose="020B0500000000000000" pitchFamily="50" charset="-128"/>
                <a:ea typeface="ＤＨＰ特太ゴシック体" panose="020B0500000000000000" pitchFamily="50" charset="-128"/>
              </a:rPr>
              <a:t>E </a:t>
            </a:r>
            <a:r>
              <a:rPr kumimoji="1" lang="ja-JP" altLang="en-US" dirty="0">
                <a:latin typeface="ＤＨＰ特太ゴシック体" panose="020B0500000000000000" pitchFamily="50" charset="-128"/>
                <a:ea typeface="ＤＨＰ特太ゴシック体" panose="020B0500000000000000" pitchFamily="50" charset="-128"/>
              </a:rPr>
              <a:t>　→　</a:t>
            </a:r>
            <a:r>
              <a:rPr kumimoji="1" lang="en-US" altLang="ja-JP" dirty="0">
                <a:latin typeface="ＤＨＰ特太ゴシック体" panose="020B0500000000000000" pitchFamily="50" charset="-128"/>
                <a:ea typeface="ＤＨＰ特太ゴシック体" panose="020B0500000000000000" pitchFamily="50" charset="-128"/>
              </a:rPr>
              <a:t>Eye-contact</a:t>
            </a:r>
            <a:r>
              <a:rPr kumimoji="1" lang="ja-JP" altLang="en-US" dirty="0">
                <a:latin typeface="ＤＨＰ特太ゴシック体" panose="020B0500000000000000" pitchFamily="50" charset="-128"/>
                <a:ea typeface="ＤＨＰ特太ゴシック体" panose="020B0500000000000000" pitchFamily="50" charset="-128"/>
              </a:rPr>
              <a:t>　（視線を合わせる）</a:t>
            </a:r>
            <a:endParaRPr kumimoji="1" lang="en-US" altLang="ja-JP" dirty="0">
              <a:latin typeface="ＤＨＰ特太ゴシック体" panose="020B0500000000000000" pitchFamily="50" charset="-128"/>
              <a:ea typeface="ＤＨＰ特太ゴシック体" panose="020B0500000000000000" pitchFamily="50" charset="-128"/>
            </a:endParaRPr>
          </a:p>
          <a:p>
            <a:pPr algn="l"/>
            <a:r>
              <a:rPr kumimoji="1" lang="en-US" altLang="ja-JP" dirty="0" smtClean="0">
                <a:latin typeface="ＤＨＰ特太ゴシック体" panose="020B0500000000000000" pitchFamily="50" charset="-128"/>
                <a:ea typeface="ＤＨＰ特太ゴシック体" panose="020B0500000000000000" pitchFamily="50" charset="-128"/>
              </a:rPr>
              <a:t>L</a:t>
            </a:r>
            <a:r>
              <a:rPr kumimoji="1" lang="ja-JP" altLang="en-US" dirty="0">
                <a:latin typeface="ＤＨＰ特太ゴシック体" panose="020B0500000000000000" pitchFamily="50" charset="-128"/>
                <a:ea typeface="ＤＨＰ特太ゴシック体" panose="020B0500000000000000" pitchFamily="50" charset="-128"/>
              </a:rPr>
              <a:t>　 →　</a:t>
            </a:r>
            <a:r>
              <a:rPr kumimoji="1" lang="en-US" altLang="ja-JP" dirty="0">
                <a:latin typeface="ＤＨＰ特太ゴシック体" panose="020B0500000000000000" pitchFamily="50" charset="-128"/>
                <a:ea typeface="ＤＨＰ特太ゴシック体" panose="020B0500000000000000" pitchFamily="50" charset="-128"/>
              </a:rPr>
              <a:t>Lean</a:t>
            </a:r>
            <a:r>
              <a:rPr kumimoji="1" lang="ja-JP" altLang="en-US" dirty="0">
                <a:latin typeface="ＤＨＰ特太ゴシック体" panose="020B0500000000000000" pitchFamily="50" charset="-128"/>
                <a:ea typeface="ＤＨＰ特太ゴシック体" panose="020B0500000000000000" pitchFamily="50" charset="-128"/>
              </a:rPr>
              <a:t>　（前かがみの姿勢をとる）</a:t>
            </a:r>
            <a:endParaRPr kumimoji="1" lang="en-US" altLang="ja-JP" dirty="0">
              <a:latin typeface="ＤＨＰ特太ゴシック体" panose="020B0500000000000000" pitchFamily="50" charset="-128"/>
              <a:ea typeface="ＤＨＰ特太ゴシック体" panose="020B0500000000000000" pitchFamily="50" charset="-128"/>
            </a:endParaRPr>
          </a:p>
          <a:p>
            <a:pPr algn="l"/>
            <a:r>
              <a:rPr kumimoji="1" lang="en-US" altLang="ja-JP" dirty="0" smtClean="0">
                <a:latin typeface="ＤＨＰ特太ゴシック体" panose="020B0500000000000000" pitchFamily="50" charset="-128"/>
                <a:ea typeface="ＤＨＰ特太ゴシック体" panose="020B0500000000000000" pitchFamily="50" charset="-128"/>
              </a:rPr>
              <a:t>O</a:t>
            </a:r>
            <a:r>
              <a:rPr kumimoji="1" lang="ja-JP" altLang="en-US" dirty="0">
                <a:latin typeface="ＤＨＰ特太ゴシック体" panose="020B0500000000000000" pitchFamily="50" charset="-128"/>
                <a:ea typeface="ＤＨＰ特太ゴシック体" panose="020B0500000000000000" pitchFamily="50" charset="-128"/>
              </a:rPr>
              <a:t>　→　</a:t>
            </a:r>
            <a:r>
              <a:rPr kumimoji="1" lang="en-US" altLang="ja-JP" dirty="0">
                <a:latin typeface="ＤＨＰ特太ゴシック体" panose="020B0500000000000000" pitchFamily="50" charset="-128"/>
                <a:ea typeface="ＤＨＰ特太ゴシック体" panose="020B0500000000000000" pitchFamily="50" charset="-128"/>
              </a:rPr>
              <a:t>Open</a:t>
            </a:r>
            <a:r>
              <a:rPr kumimoji="1" lang="ja-JP" altLang="en-US" dirty="0">
                <a:latin typeface="ＤＨＰ特太ゴシック体" panose="020B0500000000000000" pitchFamily="50" charset="-128"/>
                <a:ea typeface="ＤＨＰ特太ゴシック体" panose="020B0500000000000000" pitchFamily="50" charset="-128"/>
              </a:rPr>
              <a:t>　（心を開く）</a:t>
            </a:r>
            <a:endParaRPr kumimoji="1" lang="en-US" altLang="ja-JP" dirty="0">
              <a:latin typeface="ＤＨＰ特太ゴシック体" panose="020B0500000000000000" pitchFamily="50" charset="-128"/>
              <a:ea typeface="ＤＨＰ特太ゴシック体" panose="020B0500000000000000" pitchFamily="50" charset="-128"/>
            </a:endParaRPr>
          </a:p>
          <a:p>
            <a:pPr algn="l"/>
            <a:r>
              <a:rPr kumimoji="1" lang="en-US" altLang="ja-JP" dirty="0" smtClean="0">
                <a:latin typeface="ＤＨＰ特太ゴシック体" panose="020B0500000000000000" pitchFamily="50" charset="-128"/>
                <a:ea typeface="ＤＨＰ特太ゴシック体" panose="020B0500000000000000" pitchFamily="50" charset="-128"/>
              </a:rPr>
              <a:t>R</a:t>
            </a:r>
            <a:r>
              <a:rPr kumimoji="1" lang="ja-JP" altLang="en-US" dirty="0">
                <a:latin typeface="ＤＨＰ特太ゴシック体" panose="020B0500000000000000" pitchFamily="50" charset="-128"/>
                <a:ea typeface="ＤＨＰ特太ゴシック体" panose="020B0500000000000000" pitchFamily="50" charset="-128"/>
              </a:rPr>
              <a:t>　→　</a:t>
            </a:r>
            <a:r>
              <a:rPr kumimoji="1" lang="en-US" altLang="ja-JP" dirty="0">
                <a:latin typeface="ＤＨＰ特太ゴシック体" panose="020B0500000000000000" pitchFamily="50" charset="-128"/>
                <a:ea typeface="ＤＨＰ特太ゴシック体" panose="020B0500000000000000" pitchFamily="50" charset="-128"/>
              </a:rPr>
              <a:t>Relax</a:t>
            </a:r>
            <a:r>
              <a:rPr kumimoji="1" lang="ja-JP" altLang="en-US" dirty="0">
                <a:latin typeface="ＤＨＰ特太ゴシック体" panose="020B0500000000000000" pitchFamily="50" charset="-128"/>
                <a:ea typeface="ＤＨＰ特太ゴシック体" panose="020B0500000000000000" pitchFamily="50" charset="-128"/>
              </a:rPr>
              <a:t>　（</a:t>
            </a:r>
            <a:r>
              <a:rPr kumimoji="1" lang="ja-JP" altLang="en-US" dirty="0" smtClean="0">
                <a:latin typeface="ＤＨＰ特太ゴシック体" panose="020B0500000000000000" pitchFamily="50" charset="-128"/>
                <a:ea typeface="ＤＨＰ特太ゴシック体" panose="020B0500000000000000" pitchFamily="50" charset="-128"/>
              </a:rPr>
              <a:t>リラックスする）</a:t>
            </a:r>
            <a:endParaRPr kumimoji="1" lang="ja-JP" altLang="en-US" sz="1800" dirty="0">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86173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669" y="872472"/>
            <a:ext cx="5117158" cy="3218756"/>
          </a:xfrm>
        </p:spPr>
        <p:style>
          <a:lnRef idx="1">
            <a:schemeClr val="accent5"/>
          </a:lnRef>
          <a:fillRef idx="2">
            <a:schemeClr val="accent5"/>
          </a:fillRef>
          <a:effectRef idx="1">
            <a:schemeClr val="accent5"/>
          </a:effectRef>
          <a:fontRef idx="minor">
            <a:schemeClr val="dk1"/>
          </a:fontRef>
        </p:style>
        <p:txBody>
          <a:bodyPr>
            <a:noAutofit/>
          </a:bodyPr>
          <a:lstStyle/>
          <a:p>
            <a:pPr algn="l"/>
            <a:r>
              <a:rPr lang="ja-JP" altLang="en-US" sz="2000" dirty="0"/>
              <a:t> 　　</a:t>
            </a:r>
            <a:r>
              <a:rPr lang="ja-JP" altLang="en-US" sz="2000" dirty="0" smtClean="0"/>
              <a:t>　</a:t>
            </a:r>
            <a:r>
              <a:rPr lang="ja-JP" altLang="en-US" sz="3200" b="1" dirty="0" smtClean="0">
                <a:latin typeface="ＤＦ特太ゴシック体" panose="020B0509000000000000" pitchFamily="49" charset="-128"/>
                <a:ea typeface="ＤＦ特太ゴシック体" panose="020B0509000000000000" pitchFamily="49" charset="-128"/>
              </a:rPr>
              <a:t>良く</a:t>
            </a:r>
            <a:r>
              <a:rPr lang="ja-JP" altLang="en-US" sz="3200" b="1" dirty="0">
                <a:latin typeface="ＤＦ特太ゴシック体" panose="020B0509000000000000" pitchFamily="49" charset="-128"/>
                <a:ea typeface="ＤＦ特太ゴシック体" panose="020B0509000000000000" pitchFamily="49" charset="-128"/>
              </a:rPr>
              <a:t>ない頼み方</a:t>
            </a:r>
            <a:br>
              <a:rPr lang="ja-JP" altLang="en-US" sz="3200" b="1"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①いきなり頼む（名前を呼ばない）</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②理由を言わない</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③相手の都合を聞かない</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自分のことしか考えない態度はダメな</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ＤＦ特太ゴシック体" panose="020B0509000000000000" pitchFamily="49" charset="-128"/>
                <a:ea typeface="ＤＦ特太ゴシック体" panose="020B0509000000000000" pitchFamily="49" charset="-128"/>
              </a:rPr>
              <a:t>    のですね。ちょっとした言葉がけ</a:t>
            </a:r>
            <a:r>
              <a:rPr lang="ja-JP" altLang="en-US" sz="2000" dirty="0" smtClean="0">
                <a:latin typeface="ＤＦ特太ゴシック体" panose="020B0509000000000000" pitchFamily="49" charset="-128"/>
                <a:ea typeface="ＤＦ特太ゴシック体" panose="020B0509000000000000" pitchFamily="49" charset="-128"/>
              </a:rPr>
              <a:t>で、</a:t>
            </a:r>
            <a:r>
              <a:rPr lang="en-US" altLang="ja-JP" sz="2000" dirty="0" smtClean="0">
                <a:latin typeface="ＤＦ特太ゴシック体" panose="020B0509000000000000" pitchFamily="49" charset="-128"/>
                <a:ea typeface="ＤＦ特太ゴシック体" panose="020B0509000000000000" pitchFamily="49" charset="-128"/>
              </a:rPr>
              <a:t/>
            </a:r>
            <a:br>
              <a:rPr lang="en-US" altLang="ja-JP" sz="2000" dirty="0" smtClean="0">
                <a:latin typeface="ＤＦ特太ゴシック体" panose="020B0509000000000000" pitchFamily="49" charset="-128"/>
                <a:ea typeface="ＤＦ特太ゴシック体" panose="020B0509000000000000" pitchFamily="49" charset="-128"/>
              </a:rPr>
            </a:br>
            <a:r>
              <a:rPr lang="ja-JP" altLang="en-US" sz="2000">
                <a:latin typeface="ＤＦ特太ゴシック体" panose="020B0509000000000000" pitchFamily="49" charset="-128"/>
                <a:ea typeface="ＤＦ特太ゴシック体" panose="020B0509000000000000" pitchFamily="49" charset="-128"/>
              </a:rPr>
              <a:t>　</a:t>
            </a:r>
            <a:r>
              <a:rPr lang="ja-JP" altLang="en-US" sz="2000" smtClean="0">
                <a:latin typeface="ＤＦ特太ゴシック体" panose="020B0509000000000000" pitchFamily="49" charset="-128"/>
                <a:ea typeface="ＤＦ特太ゴシック体" panose="020B0509000000000000" pitchFamily="49" charset="-128"/>
              </a:rPr>
              <a:t>  ずいぶん</a:t>
            </a:r>
            <a:r>
              <a:rPr lang="ja-JP" altLang="en-US" sz="2000" dirty="0" smtClean="0">
                <a:latin typeface="ＤＦ特太ゴシック体" panose="020B0509000000000000" pitchFamily="49" charset="-128"/>
                <a:ea typeface="ＤＦ特太ゴシック体" panose="020B0509000000000000" pitchFamily="49" charset="-128"/>
              </a:rPr>
              <a:t>変わる</a:t>
            </a:r>
            <a:r>
              <a:rPr lang="ja-JP" altLang="en-US" sz="2000" dirty="0">
                <a:latin typeface="ＤＦ特太ゴシック体" panose="020B0509000000000000" pitchFamily="49" charset="-128"/>
                <a:ea typeface="ＤＦ特太ゴシック体" panose="020B0509000000000000" pitchFamily="49" charset="-128"/>
              </a:rPr>
              <a:t>ことがわかります。</a:t>
            </a:r>
            <a:br>
              <a:rPr lang="ja-JP" altLang="en-US" sz="2000" dirty="0">
                <a:latin typeface="ＤＦ特太ゴシック体" panose="020B0509000000000000" pitchFamily="49" charset="-128"/>
                <a:ea typeface="ＤＦ特太ゴシック体" panose="020B0509000000000000" pitchFamily="49" charset="-128"/>
              </a:rPr>
            </a:br>
            <a:r>
              <a:rPr lang="ja-JP" altLang="en-US" sz="2000" dirty="0">
                <a:latin typeface="AR P丸ゴシック体E" panose="020B0600010101010101" pitchFamily="50" charset="-128"/>
                <a:ea typeface="AR P丸ゴシック体E" panose="020B0600010101010101" pitchFamily="50" charset="-128"/>
              </a:rPr>
              <a:t>	   　　　　　</a:t>
            </a:r>
            <a:endParaRPr kumimoji="1" lang="ja-JP" altLang="en-US" sz="2000" dirty="0">
              <a:latin typeface="AR P丸ゴシック体E" panose="020B0600010101010101" pitchFamily="50" charset="-128"/>
              <a:ea typeface="AR P丸ゴシック体E" panose="020B0600010101010101" pitchFamily="50" charset="-128"/>
            </a:endParaRPr>
          </a:p>
        </p:txBody>
      </p:sp>
      <p:sp>
        <p:nvSpPr>
          <p:cNvPr id="4" name="タイトル 1"/>
          <p:cNvSpPr txBox="1">
            <a:spLocks/>
          </p:cNvSpPr>
          <p:nvPr/>
        </p:nvSpPr>
        <p:spPr>
          <a:xfrm>
            <a:off x="6421141" y="872472"/>
            <a:ext cx="4780260" cy="345862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smtClean="0"/>
              <a:t>　　</a:t>
            </a:r>
            <a:r>
              <a:rPr lang="ja-JP" altLang="en-US" sz="3600" b="1" dirty="0" smtClean="0">
                <a:latin typeface="ＤＦ特太ゴシック体" panose="020B0509000000000000" pitchFamily="49" charset="-128"/>
                <a:ea typeface="ＤＦ特太ゴシック体" panose="020B0509000000000000" pitchFamily="49" charset="-128"/>
              </a:rPr>
              <a:t>良い頼み方</a:t>
            </a:r>
            <a:br>
              <a:rPr lang="ja-JP" altLang="en-US" sz="3600" b="1"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a:r>
            <a:br>
              <a:rPr lang="ja-JP" altLang="en-US" sz="2000"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①相手の名前を呼ぶ</a:t>
            </a:r>
            <a:br>
              <a:rPr lang="ja-JP" altLang="en-US" sz="2000"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②相手の都合を聞く</a:t>
            </a:r>
            <a:br>
              <a:rPr lang="ja-JP" altLang="en-US" sz="2000"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③頼む内容を言う</a:t>
            </a:r>
            <a:br>
              <a:rPr lang="ja-JP" altLang="en-US" sz="2000"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④頼む理由を言う</a:t>
            </a:r>
            <a:br>
              <a:rPr lang="ja-JP" altLang="en-US" sz="2000"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⑤相手にお礼を言う</a:t>
            </a:r>
            <a:br>
              <a:rPr lang="ja-JP" altLang="en-US" sz="2000"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a:r>
            <a:br>
              <a:rPr lang="ja-JP" altLang="en-US" sz="2000" dirty="0" smtClean="0">
                <a:latin typeface="ＤＦ特太ゴシック体" panose="020B0509000000000000" pitchFamily="49" charset="-128"/>
                <a:ea typeface="ＤＦ特太ゴシック体" panose="020B0509000000000000" pitchFamily="49" charset="-128"/>
              </a:rPr>
            </a:br>
            <a:r>
              <a:rPr lang="ja-JP" altLang="en-US" sz="2000" dirty="0" smtClean="0">
                <a:latin typeface="ＤＦ特太ゴシック体" panose="020B0509000000000000" pitchFamily="49" charset="-128"/>
                <a:ea typeface="ＤＦ特太ゴシック体" panose="020B0509000000000000" pitchFamily="49" charset="-128"/>
              </a:rPr>
              <a:t>    相手のことを考えて、頼む内容を</a:t>
            </a:r>
            <a:endParaRPr lang="en-US" altLang="ja-JP" sz="2000" dirty="0" smtClean="0">
              <a:latin typeface="ＤＦ特太ゴシック体" panose="020B0509000000000000" pitchFamily="49" charset="-128"/>
              <a:ea typeface="ＤＦ特太ゴシック体" panose="020B0509000000000000" pitchFamily="49" charset="-128"/>
            </a:endParaRPr>
          </a:p>
          <a:p>
            <a:pPr algn="l"/>
            <a:r>
              <a:rPr lang="ja-JP" altLang="en-US" sz="2000" dirty="0" smtClean="0">
                <a:latin typeface="ＤＦ特太ゴシック体" panose="020B0509000000000000" pitchFamily="49" charset="-128"/>
                <a:ea typeface="ＤＦ特太ゴシック体" panose="020B0509000000000000" pitchFamily="49" charset="-128"/>
              </a:rPr>
              <a:t>    ちゃんと言うことがポイントです。	</a:t>
            </a:r>
            <a:endParaRPr lang="ja-JP" altLang="en-US" sz="2000" dirty="0">
              <a:latin typeface="ＤＦ特太ゴシック体" panose="020B0509000000000000" pitchFamily="49" charset="-128"/>
              <a:ea typeface="ＤＦ特太ゴシック体" panose="020B0509000000000000" pitchFamily="49" charset="-128"/>
            </a:endParaRPr>
          </a:p>
        </p:txBody>
      </p:sp>
      <p:sp>
        <p:nvSpPr>
          <p:cNvPr id="5" name="テキスト ボックス 4"/>
          <p:cNvSpPr txBox="1"/>
          <p:nvPr/>
        </p:nvSpPr>
        <p:spPr>
          <a:xfrm>
            <a:off x="3657600" y="103031"/>
            <a:ext cx="4700788" cy="769441"/>
          </a:xfrm>
          <a:prstGeom prst="rect">
            <a:avLst/>
          </a:prstGeom>
          <a:noFill/>
        </p:spPr>
        <p:txBody>
          <a:bodyPr wrap="square" rtlCol="0">
            <a:spAutoFit/>
          </a:bodyPr>
          <a:lstStyle/>
          <a:p>
            <a:r>
              <a:rPr kumimoji="1" lang="ja-JP" altLang="en-US" sz="4400" u="sng" dirty="0" smtClean="0">
                <a:latin typeface="HG創英角ﾎﾟｯﾌﾟ体" panose="040B0A09000000000000" pitchFamily="49" charset="-128"/>
                <a:ea typeface="HG創英角ﾎﾟｯﾌﾟ体" panose="040B0A09000000000000" pitchFamily="49" charset="-128"/>
              </a:rPr>
              <a:t>すてきな頼み方</a:t>
            </a:r>
            <a:endParaRPr kumimoji="1" lang="ja-JP" altLang="en-US" sz="4400" u="sng" dirty="0">
              <a:latin typeface="HG創英角ﾎﾟｯﾌﾟ体" panose="040B0A09000000000000" pitchFamily="49" charset="-128"/>
              <a:ea typeface="HG創英角ﾎﾟｯﾌﾟ体" panose="040B0A09000000000000" pitchFamily="49" charset="-128"/>
            </a:endParaRPr>
          </a:p>
        </p:txBody>
      </p:sp>
      <p:sp>
        <p:nvSpPr>
          <p:cNvPr id="6" name="テキスト ボックス 5"/>
          <p:cNvSpPr txBox="1"/>
          <p:nvPr/>
        </p:nvSpPr>
        <p:spPr>
          <a:xfrm>
            <a:off x="695459" y="4331099"/>
            <a:ext cx="10786496" cy="2800767"/>
          </a:xfrm>
          <a:prstGeom prst="rect">
            <a:avLst/>
          </a:prstGeom>
          <a:noFill/>
        </p:spPr>
        <p:txBody>
          <a:bodyPr wrap="square" rtlCol="0">
            <a:spAutoFit/>
          </a:bodyPr>
          <a:lstStyle/>
          <a:p>
            <a:r>
              <a:rPr lang="ja-JP" altLang="en-US" sz="3600" b="1" i="1" dirty="0">
                <a:latin typeface="AR P新藝体U" panose="020B0600010101010101" pitchFamily="50" charset="-128"/>
                <a:ea typeface="AR P新藝体U" panose="020B0600010101010101" pitchFamily="50" charset="-128"/>
              </a:rPr>
              <a:t>すてきな</a:t>
            </a:r>
            <a:r>
              <a:rPr lang="ja-JP" altLang="en-US" sz="3600" b="1" i="1" dirty="0" smtClean="0">
                <a:latin typeface="AR P新藝体U" panose="020B0600010101010101" pitchFamily="50" charset="-128"/>
                <a:ea typeface="AR P新藝体U" panose="020B0600010101010101" pitchFamily="50" charset="-128"/>
              </a:rPr>
              <a:t>頼み方　</a:t>
            </a:r>
            <a:r>
              <a:rPr lang="ja-JP" altLang="en-US" sz="2800" b="1" i="1" dirty="0" smtClean="0">
                <a:latin typeface="AR P新藝体U" panose="020B0600010101010101" pitchFamily="50" charset="-128"/>
                <a:ea typeface="AR P新藝体U" panose="020B0600010101010101" pitchFamily="50" charset="-128"/>
              </a:rPr>
              <a:t>　</a:t>
            </a:r>
            <a:r>
              <a:rPr lang="ja-JP" altLang="en-US" sz="2800" b="1" dirty="0" smtClean="0">
                <a:latin typeface="ＤＦ特太ゴシック体" panose="020B0509000000000000" pitchFamily="49" charset="-128"/>
                <a:ea typeface="ＤＦ特太ゴシック体" panose="020B0509000000000000" pitchFamily="49" charset="-128"/>
              </a:rPr>
              <a:t>①</a:t>
            </a:r>
            <a:r>
              <a:rPr lang="en-US" altLang="ja-JP" sz="2800" b="1" dirty="0">
                <a:latin typeface="ＤＦ特太ゴシック体" panose="020B0509000000000000" pitchFamily="49" charset="-128"/>
                <a:ea typeface="ＤＦ特太ゴシック体" panose="020B0509000000000000" pitchFamily="49" charset="-128"/>
              </a:rPr>
              <a:t>:</a:t>
            </a:r>
            <a:r>
              <a:rPr lang="ja-JP" altLang="en-US" sz="2800" b="1" dirty="0">
                <a:latin typeface="ＤＦ特太ゴシック体" panose="020B0509000000000000" pitchFamily="49" charset="-128"/>
                <a:ea typeface="ＤＦ特太ゴシック体" panose="020B0509000000000000" pitchFamily="49" charset="-128"/>
              </a:rPr>
              <a:t>〇〇君（さん</a:t>
            </a:r>
            <a:r>
              <a:rPr lang="ja-JP" altLang="en-US" sz="2800" b="1" dirty="0" smtClean="0">
                <a:latin typeface="ＤＦ特太ゴシック体" panose="020B0509000000000000" pitchFamily="49" charset="-128"/>
                <a:ea typeface="ＤＦ特太ゴシック体" panose="020B0509000000000000" pitchFamily="49" charset="-128"/>
              </a:rPr>
              <a:t>）</a:t>
            </a:r>
            <a:r>
              <a:rPr lang="ja-JP" altLang="en-US" sz="2800" b="1" dirty="0">
                <a:latin typeface="ＤＦ特太ゴシック体" panose="020B0509000000000000" pitchFamily="49" charset="-128"/>
                <a:ea typeface="ＤＦ特太ゴシック体" panose="020B0509000000000000" pitchFamily="49" charset="-128"/>
              </a:rPr>
              <a:t> </a:t>
            </a:r>
            <a:endParaRPr lang="ja-JP" altLang="en-US" sz="2000" dirty="0">
              <a:latin typeface="ＤＦ特太ゴシック体" panose="020B0509000000000000" pitchFamily="49" charset="-128"/>
              <a:ea typeface="ＤＦ特太ゴシック体" panose="020B0509000000000000" pitchFamily="49" charset="-128"/>
            </a:endParaRPr>
          </a:p>
          <a:p>
            <a:r>
              <a:rPr lang="en-US" altLang="ja-JP" sz="2800" dirty="0">
                <a:latin typeface="ＤＦ特太ゴシック体" panose="020B0509000000000000" pitchFamily="49" charset="-128"/>
                <a:ea typeface="ＤＦ特太ゴシック体" panose="020B0509000000000000" pitchFamily="49" charset="-128"/>
              </a:rPr>
              <a:t>                    </a:t>
            </a:r>
            <a:r>
              <a:rPr lang="en-US" altLang="ja-JP" sz="2800" dirty="0" smtClean="0">
                <a:latin typeface="ＤＦ特太ゴシック体" panose="020B0509000000000000" pitchFamily="49" charset="-128"/>
                <a:ea typeface="ＤＦ特太ゴシック体" panose="020B0509000000000000" pitchFamily="49" charset="-128"/>
              </a:rPr>
              <a:t>   </a:t>
            </a:r>
            <a:r>
              <a:rPr lang="ja-JP" altLang="en-US" sz="2800" b="1" dirty="0" smtClean="0">
                <a:latin typeface="ＤＦ特太ゴシック体" panose="020B0509000000000000" pitchFamily="49" charset="-128"/>
                <a:ea typeface="ＤＦ特太ゴシック体" panose="020B0509000000000000" pitchFamily="49" charset="-128"/>
              </a:rPr>
              <a:t>②</a:t>
            </a:r>
            <a:r>
              <a:rPr lang="ja-JP" altLang="en-US" sz="2800" b="1" dirty="0">
                <a:latin typeface="ＤＦ特太ゴシック体" panose="020B0509000000000000" pitchFamily="49" charset="-128"/>
                <a:ea typeface="ＤＦ特太ゴシック体" panose="020B0509000000000000" pitchFamily="49" charset="-128"/>
              </a:rPr>
              <a:t>：ちょっといいかな？</a:t>
            </a:r>
          </a:p>
          <a:p>
            <a:r>
              <a:rPr lang="ja-JP" altLang="en-US" sz="2800" dirty="0">
                <a:latin typeface="ＤＦ特太ゴシック体" panose="020B0509000000000000" pitchFamily="49" charset="-128"/>
                <a:ea typeface="ＤＦ特太ゴシック体" panose="020B0509000000000000" pitchFamily="49" charset="-128"/>
              </a:rPr>
              <a:t>                    </a:t>
            </a:r>
            <a:r>
              <a:rPr lang="ja-JP" altLang="en-US" sz="2800" dirty="0" smtClean="0">
                <a:latin typeface="ＤＦ特太ゴシック体" panose="020B0509000000000000" pitchFamily="49" charset="-128"/>
                <a:ea typeface="ＤＦ特太ゴシック体" panose="020B0509000000000000" pitchFamily="49" charset="-128"/>
              </a:rPr>
              <a:t>   </a:t>
            </a:r>
            <a:r>
              <a:rPr lang="ja-JP" altLang="en-US" sz="2800" b="1" dirty="0" smtClean="0">
                <a:latin typeface="ＤＦ特太ゴシック体" panose="020B0509000000000000" pitchFamily="49" charset="-128"/>
                <a:ea typeface="ＤＦ特太ゴシック体" panose="020B0509000000000000" pitchFamily="49" charset="-128"/>
              </a:rPr>
              <a:t>③</a:t>
            </a:r>
            <a:r>
              <a:rPr lang="ja-JP" altLang="en-US" sz="2800" b="1" dirty="0">
                <a:latin typeface="ＤＦ特太ゴシック体" panose="020B0509000000000000" pitchFamily="49" charset="-128"/>
                <a:ea typeface="ＤＦ特太ゴシック体" panose="020B0509000000000000" pitchFamily="49" charset="-128"/>
              </a:rPr>
              <a:t>：（　　　　　　）してほしいんだ。</a:t>
            </a:r>
          </a:p>
          <a:p>
            <a:r>
              <a:rPr lang="ja-JP" altLang="en-US" sz="2800" dirty="0">
                <a:latin typeface="ＤＦ特太ゴシック体" panose="020B0509000000000000" pitchFamily="49" charset="-128"/>
                <a:ea typeface="ＤＦ特太ゴシック体" panose="020B0509000000000000" pitchFamily="49" charset="-128"/>
              </a:rPr>
              <a:t>      　</a:t>
            </a:r>
            <a:r>
              <a:rPr lang="ja-JP" altLang="en-US" sz="2800" dirty="0" smtClean="0">
                <a:latin typeface="ＤＦ特太ゴシック体" panose="020B0509000000000000" pitchFamily="49" charset="-128"/>
                <a:ea typeface="ＤＦ特太ゴシック体" panose="020B0509000000000000" pitchFamily="49" charset="-128"/>
              </a:rPr>
              <a:t>　　　　　     </a:t>
            </a:r>
            <a:r>
              <a:rPr lang="ja-JP" altLang="en-US" sz="2800" b="1" dirty="0" smtClean="0">
                <a:latin typeface="ＤＦ特太ゴシック体" panose="020B0509000000000000" pitchFamily="49" charset="-128"/>
                <a:ea typeface="ＤＦ特太ゴシック体" panose="020B0509000000000000" pitchFamily="49" charset="-128"/>
              </a:rPr>
              <a:t>④</a:t>
            </a:r>
            <a:r>
              <a:rPr lang="ja-JP" altLang="en-US" sz="2800" b="1" dirty="0">
                <a:latin typeface="ＤＦ特太ゴシック体" panose="020B0509000000000000" pitchFamily="49" charset="-128"/>
                <a:ea typeface="ＤＦ特太ゴシック体" panose="020B0509000000000000" pitchFamily="49" charset="-128"/>
              </a:rPr>
              <a:t>：理由は（　　　　　　）なんだ</a:t>
            </a:r>
          </a:p>
          <a:p>
            <a:r>
              <a:rPr lang="en-US" altLang="ja-JP" sz="2800" dirty="0">
                <a:latin typeface="ＤＦ特太ゴシック体" panose="020B0509000000000000" pitchFamily="49" charset="-128"/>
                <a:ea typeface="ＤＦ特太ゴシック体" panose="020B0509000000000000" pitchFamily="49" charset="-128"/>
              </a:rPr>
              <a:t>                    </a:t>
            </a:r>
            <a:r>
              <a:rPr lang="en-US" altLang="ja-JP" sz="2800" dirty="0" smtClean="0">
                <a:latin typeface="ＤＦ特太ゴシック体" panose="020B0509000000000000" pitchFamily="49" charset="-128"/>
                <a:ea typeface="ＤＦ特太ゴシック体" panose="020B0509000000000000" pitchFamily="49" charset="-128"/>
              </a:rPr>
              <a:t>   </a:t>
            </a:r>
            <a:r>
              <a:rPr lang="ja-JP" altLang="en-US" sz="2800" b="1" dirty="0" smtClean="0">
                <a:latin typeface="ＤＦ特太ゴシック体" panose="020B0509000000000000" pitchFamily="49" charset="-128"/>
                <a:ea typeface="ＤＦ特太ゴシック体" panose="020B0509000000000000" pitchFamily="49" charset="-128"/>
              </a:rPr>
              <a:t>⑤</a:t>
            </a:r>
            <a:r>
              <a:rPr lang="ja-JP" altLang="en-US" sz="2800" b="1" dirty="0">
                <a:latin typeface="ＤＦ特太ゴシック体" panose="020B0509000000000000" pitchFamily="49" charset="-128"/>
                <a:ea typeface="ＤＦ特太ゴシック体" panose="020B0509000000000000" pitchFamily="49" charset="-128"/>
              </a:rPr>
              <a:t>：ありがとう！</a:t>
            </a:r>
          </a:p>
          <a:p>
            <a:r>
              <a:rPr lang="en-US" altLang="ja-JP" sz="2800" dirty="0">
                <a:latin typeface="AR P新藝体U" panose="020B0600010101010101" pitchFamily="50" charset="-128"/>
                <a:ea typeface="AR P新藝体U" panose="020B0600010101010101" pitchFamily="50" charset="-128"/>
              </a:rPr>
              <a:t>                         </a:t>
            </a:r>
            <a:endParaRPr kumimoji="1" lang="ja-JP" altLang="en-US" sz="2800" dirty="0">
              <a:latin typeface="AR P新藝体U" panose="020B0600010101010101" pitchFamily="50" charset="-128"/>
              <a:ea typeface="AR P新藝体U" panose="020B0600010101010101"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592" y="5135573"/>
            <a:ext cx="1992347" cy="1568489"/>
          </a:xfrm>
          <a:prstGeom prst="rect">
            <a:avLst/>
          </a:prstGeom>
        </p:spPr>
      </p:pic>
      <p:pic>
        <p:nvPicPr>
          <p:cNvPr id="8" name="図 7">
            <a:extLst>
              <a:ext uri="{FF2B5EF4-FFF2-40B4-BE49-F238E27FC236}">
                <a16:creationId xmlns="" xmlns:a16="http://schemas.microsoft.com/office/drawing/2014/main" id="{D658F9E8-AC7D-43F2-8397-01B7B7C022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826" t="29294" r="49944" b="43382"/>
          <a:stretch/>
        </p:blipFill>
        <p:spPr>
          <a:xfrm>
            <a:off x="821636" y="5011214"/>
            <a:ext cx="1430192" cy="1692848"/>
          </a:xfrm>
          <a:prstGeom prst="rect">
            <a:avLst/>
          </a:prstGeom>
        </p:spPr>
      </p:pic>
    </p:spTree>
    <p:extLst>
      <p:ext uri="{BB962C8B-B14F-4D97-AF65-F5344CB8AC3E}">
        <p14:creationId xmlns:p14="http://schemas.microsoft.com/office/powerpoint/2010/main" val="210288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49682" y="4137891"/>
            <a:ext cx="8004141" cy="2387600"/>
          </a:xfrm>
        </p:spPr>
        <p:txBody>
          <a:bodyPr>
            <a:noAutofit/>
          </a:bodyPr>
          <a:lstStyle/>
          <a:p>
            <a:pPr algn="l"/>
            <a:r>
              <a:rPr lang="ja-JP" altLang="en-US" sz="3600" dirty="0"/>
              <a:t/>
            </a:r>
            <a:br>
              <a:rPr lang="ja-JP" altLang="en-US" sz="3600" dirty="0"/>
            </a:br>
            <a:r>
              <a:rPr lang="ja-JP" altLang="en-US" sz="4000" dirty="0">
                <a:solidFill>
                  <a:srgbClr val="0000FF"/>
                </a:solidFill>
                <a:latin typeface="ＤＦ特太ゴシック体" panose="020B0509000000000000" pitchFamily="49" charset="-128"/>
                <a:ea typeface="ＤＦ特太ゴシック体" panose="020B0509000000000000" pitchFamily="49" charset="-128"/>
              </a:rPr>
              <a:t>Ａ</a:t>
            </a:r>
            <a:r>
              <a:rPr lang="en-US" altLang="ja-JP" sz="4000" dirty="0">
                <a:solidFill>
                  <a:srgbClr val="0000FF"/>
                </a:solidFill>
                <a:latin typeface="ＤＦ特太ゴシック体" panose="020B0509000000000000" pitchFamily="49" charset="-128"/>
                <a:ea typeface="ＤＦ特太ゴシック体" panose="020B0509000000000000" pitchFamily="49" charset="-128"/>
              </a:rPr>
              <a:t>(</a:t>
            </a:r>
            <a:r>
              <a:rPr lang="en-US" altLang="ja-JP" sz="4000" b="1" dirty="0">
                <a:solidFill>
                  <a:srgbClr val="0000FF"/>
                </a:solidFill>
                <a:latin typeface="ＤＦ特太ゴシック体" panose="020B0509000000000000" pitchFamily="49" charset="-128"/>
                <a:ea typeface="ＤＦ特太ゴシック体" panose="020B0509000000000000" pitchFamily="49" charset="-128"/>
              </a:rPr>
              <a:t>Agree</a:t>
            </a:r>
            <a:r>
              <a:rPr lang="en-US" altLang="ja-JP" sz="4000" dirty="0">
                <a:solidFill>
                  <a:srgbClr val="0000FF"/>
                </a:solidFill>
                <a:latin typeface="ＤＦ特太ゴシック体" panose="020B0509000000000000" pitchFamily="49" charset="-128"/>
                <a:ea typeface="ＤＦ特太ゴシック体" panose="020B0509000000000000" pitchFamily="49" charset="-128"/>
              </a:rPr>
              <a:t>) </a:t>
            </a:r>
            <a:r>
              <a:rPr lang="en-US" altLang="ja-JP" sz="4000" dirty="0" smtClean="0">
                <a:solidFill>
                  <a:srgbClr val="0000FF"/>
                </a:solidFill>
                <a:latin typeface="ＤＦ特太ゴシック体" panose="020B0509000000000000" pitchFamily="49" charset="-128"/>
                <a:ea typeface="ＤＦ特太ゴシック体" panose="020B0509000000000000" pitchFamily="49" charset="-128"/>
              </a:rPr>
              <a:t>→</a:t>
            </a:r>
            <a:r>
              <a:rPr lang="ja-JP" altLang="en-US" sz="4000" i="1" dirty="0" smtClean="0">
                <a:solidFill>
                  <a:srgbClr val="0000FF"/>
                </a:solidFill>
                <a:latin typeface="ＤＦ特太ゴシック体" panose="020B0509000000000000" pitchFamily="49" charset="-128"/>
                <a:ea typeface="ＤＦ特太ゴシック体" panose="020B0509000000000000" pitchFamily="49" charset="-128"/>
              </a:rPr>
              <a:t>同意する</a:t>
            </a:r>
            <a:r>
              <a:rPr lang="ja-JP" altLang="en-US" sz="4000" dirty="0">
                <a:solidFill>
                  <a:srgbClr val="0000FF"/>
                </a:solidFill>
                <a:latin typeface="ＤＦ特太ゴシック体" panose="020B0509000000000000" pitchFamily="49" charset="-128"/>
                <a:ea typeface="ＤＦ特太ゴシック体" panose="020B0509000000000000" pitchFamily="49" charset="-128"/>
              </a:rPr>
              <a:t/>
            </a:r>
            <a:br>
              <a:rPr lang="ja-JP" altLang="en-US" sz="4000" dirty="0">
                <a:solidFill>
                  <a:srgbClr val="0000FF"/>
                </a:solidFill>
                <a:latin typeface="ＤＦ特太ゴシック体" panose="020B0509000000000000" pitchFamily="49" charset="-128"/>
                <a:ea typeface="ＤＦ特太ゴシック体" panose="020B0509000000000000" pitchFamily="49" charset="-128"/>
              </a:rPr>
            </a:br>
            <a:r>
              <a:rPr lang="ja-JP" altLang="en-US" sz="4000" dirty="0">
                <a:solidFill>
                  <a:srgbClr val="0000FF"/>
                </a:solidFill>
                <a:latin typeface="ＤＦ特太ゴシック体" panose="020B0509000000000000" pitchFamily="49" charset="-128"/>
                <a:ea typeface="ＤＦ特太ゴシック体" panose="020B0509000000000000" pitchFamily="49" charset="-128"/>
              </a:rPr>
              <a:t>　</a:t>
            </a:r>
            <a:r>
              <a:rPr lang="ja-JP" altLang="en-US" sz="3200" dirty="0" smtClean="0">
                <a:latin typeface="ＤＦ特太ゴシック体" panose="020B0509000000000000" pitchFamily="49" charset="-128"/>
                <a:ea typeface="ＤＦ特太ゴシック体" panose="020B0509000000000000" pitchFamily="49" charset="-128"/>
              </a:rPr>
              <a:t>話し合い</a:t>
            </a:r>
            <a:r>
              <a:rPr lang="ja-JP" altLang="en-US" sz="3200" dirty="0">
                <a:latin typeface="ＤＦ特太ゴシック体" panose="020B0509000000000000" pitchFamily="49" charset="-128"/>
                <a:ea typeface="ＤＦ特太ゴシック体" panose="020B0509000000000000" pitchFamily="49" charset="-128"/>
              </a:rPr>
              <a:t>のルールを守る</a:t>
            </a:r>
            <a:br>
              <a:rPr lang="ja-JP" altLang="en-US" sz="3200" dirty="0">
                <a:latin typeface="ＤＦ特太ゴシック体" panose="020B0509000000000000" pitchFamily="49" charset="-128"/>
                <a:ea typeface="ＤＦ特太ゴシック体" panose="020B0509000000000000" pitchFamily="49" charset="-128"/>
              </a:rPr>
            </a:br>
            <a:r>
              <a:rPr lang="ja-JP" altLang="en-US" sz="3200" dirty="0">
                <a:latin typeface="ＤＦ特太ゴシック体" panose="020B0509000000000000" pitchFamily="49" charset="-128"/>
                <a:ea typeface="ＤＦ特太ゴシック体" panose="020B0509000000000000" pitchFamily="49" charset="-128"/>
              </a:rPr>
              <a:t> １）</a:t>
            </a:r>
            <a:r>
              <a:rPr lang="ja-JP" altLang="en-US" sz="3200" i="1" dirty="0">
                <a:latin typeface="ＤＦ特太ゴシック体" panose="020B0509000000000000" pitchFamily="49" charset="-128"/>
                <a:ea typeface="ＤＦ特太ゴシック体" panose="020B0509000000000000" pitchFamily="49" charset="-128"/>
              </a:rPr>
              <a:t>正直に自分の気持ちを話す</a:t>
            </a:r>
            <a:br>
              <a:rPr lang="ja-JP" altLang="en-US" sz="3200" i="1" dirty="0">
                <a:latin typeface="ＤＦ特太ゴシック体" panose="020B0509000000000000" pitchFamily="49" charset="-128"/>
                <a:ea typeface="ＤＦ特太ゴシック体" panose="020B0509000000000000" pitchFamily="49" charset="-128"/>
              </a:rPr>
            </a:br>
            <a:r>
              <a:rPr lang="ja-JP" altLang="en-US" sz="3200" dirty="0">
                <a:latin typeface="ＤＦ特太ゴシック体" panose="020B0509000000000000" pitchFamily="49" charset="-128"/>
                <a:ea typeface="ＤＦ特太ゴシック体" panose="020B0509000000000000" pitchFamily="49" charset="-128"/>
              </a:rPr>
              <a:t> ２）</a:t>
            </a:r>
            <a:r>
              <a:rPr lang="ja-JP" altLang="en-US" sz="3200" i="1" dirty="0">
                <a:latin typeface="ＤＦ特太ゴシック体" panose="020B0509000000000000" pitchFamily="49" charset="-128"/>
                <a:ea typeface="ＤＦ特太ゴシック体" panose="020B0509000000000000" pitchFamily="49" charset="-128"/>
              </a:rPr>
              <a:t>しっかりと相手の話を聞く</a:t>
            </a:r>
            <a:br>
              <a:rPr lang="ja-JP" altLang="en-US" sz="3200" i="1" dirty="0">
                <a:latin typeface="ＤＦ特太ゴシック体" panose="020B0509000000000000" pitchFamily="49" charset="-128"/>
                <a:ea typeface="ＤＦ特太ゴシック体" panose="020B0509000000000000" pitchFamily="49" charset="-128"/>
              </a:rPr>
            </a:br>
            <a:r>
              <a:rPr lang="ja-JP" altLang="en-US" sz="3200" dirty="0">
                <a:latin typeface="ＤＦ特太ゴシック体" panose="020B0509000000000000" pitchFamily="49" charset="-128"/>
                <a:ea typeface="ＤＦ特太ゴシック体" panose="020B0509000000000000" pitchFamily="49" charset="-128"/>
              </a:rPr>
              <a:t> ３）</a:t>
            </a:r>
            <a:r>
              <a:rPr lang="ja-JP" altLang="en-US" sz="3200" i="1" dirty="0">
                <a:latin typeface="ＤＦ特太ゴシック体" panose="020B0509000000000000" pitchFamily="49" charset="-128"/>
                <a:ea typeface="ＤＦ特太ゴシック体" panose="020B0509000000000000" pitchFamily="49" charset="-128"/>
              </a:rPr>
              <a:t>相手の言葉を途中で</a:t>
            </a:r>
            <a:r>
              <a:rPr lang="ja-JP" altLang="en-US" sz="3200" i="1" dirty="0" smtClean="0">
                <a:latin typeface="ＤＦ特太ゴシック体" panose="020B0509000000000000" pitchFamily="49" charset="-128"/>
                <a:ea typeface="ＤＦ特太ゴシック体" panose="020B0509000000000000" pitchFamily="49" charset="-128"/>
              </a:rPr>
              <a:t>さえぎらない</a:t>
            </a:r>
            <a:r>
              <a:rPr lang="en-US" altLang="ja-JP" sz="3200" i="1" dirty="0" smtClean="0">
                <a:latin typeface="ＤＦ特太ゴシック体" panose="020B0509000000000000" pitchFamily="49" charset="-128"/>
                <a:ea typeface="ＤＦ特太ゴシック体" panose="020B0509000000000000" pitchFamily="49" charset="-128"/>
              </a:rPr>
              <a:t/>
            </a:r>
            <a:br>
              <a:rPr lang="en-US" altLang="ja-JP" sz="3200" i="1" dirty="0" smtClean="0">
                <a:latin typeface="ＤＦ特太ゴシック体" panose="020B0509000000000000" pitchFamily="49" charset="-128"/>
                <a:ea typeface="ＤＦ特太ゴシック体" panose="020B0509000000000000" pitchFamily="49" charset="-128"/>
              </a:rPr>
            </a:br>
            <a:r>
              <a:rPr lang="ja-JP" altLang="en-US" sz="3200" i="1" dirty="0">
                <a:latin typeface="ＤＦ特太ゴシック体" panose="020B0509000000000000" pitchFamily="49" charset="-128"/>
                <a:ea typeface="ＤＦ特太ゴシック体" panose="020B0509000000000000" pitchFamily="49" charset="-128"/>
              </a:rPr>
              <a:t/>
            </a:r>
            <a:br>
              <a:rPr lang="ja-JP" altLang="en-US" sz="3200" i="1" dirty="0">
                <a:latin typeface="ＤＦ特太ゴシック体" panose="020B0509000000000000" pitchFamily="49" charset="-128"/>
                <a:ea typeface="ＤＦ特太ゴシック体" panose="020B0509000000000000" pitchFamily="49" charset="-128"/>
              </a:rPr>
            </a:br>
            <a:r>
              <a:rPr lang="ja-JP" altLang="en-US" sz="4000" dirty="0">
                <a:solidFill>
                  <a:srgbClr val="0000FF"/>
                </a:solidFill>
                <a:latin typeface="ＤＦ特太ゴシック体" panose="020B0509000000000000" pitchFamily="49" charset="-128"/>
                <a:ea typeface="ＤＦ特太ゴシック体" panose="020B0509000000000000" pitchFamily="49" charset="-128"/>
              </a:rPr>
              <a:t>Ｌ</a:t>
            </a:r>
            <a:r>
              <a:rPr lang="en-US" altLang="ja-JP" sz="4000" dirty="0">
                <a:solidFill>
                  <a:srgbClr val="0000FF"/>
                </a:solidFill>
                <a:latin typeface="ＤＦ特太ゴシック体" panose="020B0509000000000000" pitchFamily="49" charset="-128"/>
                <a:ea typeface="ＤＦ特太ゴシック体" panose="020B0509000000000000" pitchFamily="49" charset="-128"/>
              </a:rPr>
              <a:t>(</a:t>
            </a:r>
            <a:r>
              <a:rPr lang="en-US" altLang="ja-JP" sz="4000" b="1" dirty="0">
                <a:solidFill>
                  <a:srgbClr val="0000FF"/>
                </a:solidFill>
                <a:latin typeface="ＤＦ特太ゴシック体" panose="020B0509000000000000" pitchFamily="49" charset="-128"/>
                <a:ea typeface="ＤＦ特太ゴシック体" panose="020B0509000000000000" pitchFamily="49" charset="-128"/>
              </a:rPr>
              <a:t>Listen</a:t>
            </a:r>
            <a:r>
              <a:rPr lang="en-US" altLang="ja-JP" sz="4000" dirty="0">
                <a:solidFill>
                  <a:srgbClr val="0000FF"/>
                </a:solidFill>
                <a:latin typeface="ＤＦ特太ゴシック体" panose="020B0509000000000000" pitchFamily="49" charset="-128"/>
                <a:ea typeface="ＤＦ特太ゴシック体" panose="020B0509000000000000" pitchFamily="49" charset="-128"/>
              </a:rPr>
              <a:t>) </a:t>
            </a:r>
            <a:r>
              <a:rPr lang="en-US" altLang="ja-JP" sz="4000" dirty="0" smtClean="0">
                <a:solidFill>
                  <a:srgbClr val="0000FF"/>
                </a:solidFill>
                <a:latin typeface="ＤＦ特太ゴシック体" panose="020B0509000000000000" pitchFamily="49" charset="-128"/>
                <a:ea typeface="ＤＦ特太ゴシック体" panose="020B0509000000000000" pitchFamily="49" charset="-128"/>
              </a:rPr>
              <a:t>→</a:t>
            </a:r>
            <a:r>
              <a:rPr lang="ja-JP" altLang="en-US" sz="4000" i="1" dirty="0" smtClean="0">
                <a:solidFill>
                  <a:srgbClr val="0000FF"/>
                </a:solidFill>
                <a:latin typeface="ＤＦ特太ゴシック体" panose="020B0509000000000000" pitchFamily="49" charset="-128"/>
                <a:ea typeface="ＤＦ特太ゴシック体" panose="020B0509000000000000" pitchFamily="49" charset="-128"/>
              </a:rPr>
              <a:t>聞く</a:t>
            </a:r>
            <a:r>
              <a:rPr lang="ja-JP" altLang="en-US" sz="4000" dirty="0">
                <a:solidFill>
                  <a:srgbClr val="0000FF"/>
                </a:solidFill>
                <a:latin typeface="ＤＦ特太ゴシック体" panose="020B0509000000000000" pitchFamily="49" charset="-128"/>
                <a:ea typeface="ＤＦ特太ゴシック体" panose="020B0509000000000000" pitchFamily="49" charset="-128"/>
              </a:rPr>
              <a:t/>
            </a:r>
            <a:br>
              <a:rPr lang="ja-JP" altLang="en-US" sz="4000" dirty="0">
                <a:solidFill>
                  <a:srgbClr val="0000FF"/>
                </a:solidFill>
                <a:latin typeface="ＤＦ特太ゴシック体" panose="020B0509000000000000" pitchFamily="49" charset="-128"/>
                <a:ea typeface="ＤＦ特太ゴシック体" panose="020B0509000000000000" pitchFamily="49" charset="-128"/>
              </a:rPr>
            </a:br>
            <a:r>
              <a:rPr lang="ja-JP" altLang="en-US" sz="3200" dirty="0">
                <a:latin typeface="ＤＦ特太ゴシック体" panose="020B0509000000000000" pitchFamily="49" charset="-128"/>
                <a:ea typeface="ＤＦ特太ゴシック体" panose="020B0509000000000000" pitchFamily="49" charset="-128"/>
              </a:rPr>
              <a:t> ４）</a:t>
            </a:r>
            <a:r>
              <a:rPr lang="ja-JP" altLang="en-US" sz="3200" i="1" dirty="0">
                <a:latin typeface="ＤＦ特太ゴシック体" panose="020B0509000000000000" pitchFamily="49" charset="-128"/>
                <a:ea typeface="ＤＦ特太ゴシック体" panose="020B0509000000000000" pitchFamily="49" charset="-128"/>
              </a:rPr>
              <a:t>相手の話をしっかり</a:t>
            </a:r>
            <a:r>
              <a:rPr lang="ja-JP" altLang="en-US" sz="3200" i="1" dirty="0" smtClean="0">
                <a:latin typeface="ＤＦ特太ゴシック体" panose="020B0509000000000000" pitchFamily="49" charset="-128"/>
                <a:ea typeface="ＤＦ特太ゴシック体" panose="020B0509000000000000" pitchFamily="49" charset="-128"/>
              </a:rPr>
              <a:t>聞く</a:t>
            </a:r>
            <a:r>
              <a:rPr lang="en-US" altLang="ja-JP" sz="3200" i="1" dirty="0" smtClean="0">
                <a:latin typeface="ＤＦ特太ゴシック体" panose="020B0509000000000000" pitchFamily="49" charset="-128"/>
                <a:ea typeface="ＤＦ特太ゴシック体" panose="020B0509000000000000" pitchFamily="49" charset="-128"/>
              </a:rPr>
              <a:t/>
            </a:r>
            <a:br>
              <a:rPr lang="en-US" altLang="ja-JP" sz="3200" i="1" dirty="0" smtClean="0">
                <a:latin typeface="ＤＦ特太ゴシック体" panose="020B0509000000000000" pitchFamily="49" charset="-128"/>
                <a:ea typeface="ＤＦ特太ゴシック体" panose="020B0509000000000000" pitchFamily="49" charset="-128"/>
              </a:rPr>
            </a:br>
            <a:r>
              <a:rPr lang="ja-JP" altLang="en-US" sz="3200" i="1" dirty="0">
                <a:latin typeface="ＤＦ特太ゴシック体" panose="020B0509000000000000" pitchFamily="49" charset="-128"/>
                <a:ea typeface="ＤＦ特太ゴシック体" panose="020B0509000000000000" pitchFamily="49" charset="-128"/>
              </a:rPr>
              <a:t/>
            </a:r>
            <a:br>
              <a:rPr lang="ja-JP" altLang="en-US" sz="3200" i="1" dirty="0">
                <a:latin typeface="ＤＦ特太ゴシック体" panose="020B0509000000000000" pitchFamily="49" charset="-128"/>
                <a:ea typeface="ＤＦ特太ゴシック体" panose="020B0509000000000000" pitchFamily="49" charset="-128"/>
              </a:rPr>
            </a:br>
            <a:r>
              <a:rPr lang="ja-JP" altLang="en-US" sz="4000" dirty="0">
                <a:solidFill>
                  <a:srgbClr val="0000FF"/>
                </a:solidFill>
                <a:latin typeface="ＤＦ特太ゴシック体" panose="020B0509000000000000" pitchFamily="49" charset="-128"/>
                <a:ea typeface="ＤＦ特太ゴシック体" panose="020B0509000000000000" pitchFamily="49" charset="-128"/>
              </a:rPr>
              <a:t>Ｓ</a:t>
            </a:r>
            <a:r>
              <a:rPr lang="en-US" altLang="ja-JP" sz="4000" dirty="0">
                <a:solidFill>
                  <a:srgbClr val="0000FF"/>
                </a:solidFill>
                <a:latin typeface="ＤＦ特太ゴシック体" panose="020B0509000000000000" pitchFamily="49" charset="-128"/>
                <a:ea typeface="ＤＦ特太ゴシック体" panose="020B0509000000000000" pitchFamily="49" charset="-128"/>
              </a:rPr>
              <a:t>(</a:t>
            </a:r>
            <a:r>
              <a:rPr lang="en-US" altLang="ja-JP" sz="4000" b="1" dirty="0" err="1">
                <a:solidFill>
                  <a:srgbClr val="0000FF"/>
                </a:solidFill>
                <a:latin typeface="ＤＦ特太ゴシック体" panose="020B0509000000000000" pitchFamily="49" charset="-128"/>
                <a:ea typeface="ＤＦ特太ゴシック体" panose="020B0509000000000000" pitchFamily="49" charset="-128"/>
              </a:rPr>
              <a:t>Sovle</a:t>
            </a:r>
            <a:r>
              <a:rPr lang="en-US" altLang="ja-JP" sz="4000" dirty="0">
                <a:solidFill>
                  <a:srgbClr val="0000FF"/>
                </a:solidFill>
                <a:latin typeface="ＤＦ特太ゴシック体" panose="020B0509000000000000" pitchFamily="49" charset="-128"/>
                <a:ea typeface="ＤＦ特太ゴシック体" panose="020B0509000000000000" pitchFamily="49" charset="-128"/>
              </a:rPr>
              <a:t>) </a:t>
            </a:r>
            <a:r>
              <a:rPr lang="en-US" altLang="ja-JP" sz="4000" dirty="0" smtClean="0">
                <a:solidFill>
                  <a:srgbClr val="0000FF"/>
                </a:solidFill>
                <a:latin typeface="ＤＦ特太ゴシック体" panose="020B0509000000000000" pitchFamily="49" charset="-128"/>
                <a:ea typeface="ＤＦ特太ゴシック体" panose="020B0509000000000000" pitchFamily="49" charset="-128"/>
              </a:rPr>
              <a:t>→</a:t>
            </a:r>
            <a:r>
              <a:rPr lang="ja-JP" altLang="en-US" sz="4000" i="1" dirty="0" smtClean="0">
                <a:solidFill>
                  <a:srgbClr val="0000FF"/>
                </a:solidFill>
                <a:latin typeface="ＤＦ特太ゴシック体" panose="020B0509000000000000" pitchFamily="49" charset="-128"/>
                <a:ea typeface="ＤＦ特太ゴシック体" panose="020B0509000000000000" pitchFamily="49" charset="-128"/>
              </a:rPr>
              <a:t>解決する</a:t>
            </a:r>
            <a:r>
              <a:rPr lang="ja-JP" altLang="en-US" sz="4000" dirty="0">
                <a:solidFill>
                  <a:srgbClr val="0000FF"/>
                </a:solidFill>
                <a:latin typeface="ＤＦ特太ゴシック体" panose="020B0509000000000000" pitchFamily="49" charset="-128"/>
                <a:ea typeface="ＤＦ特太ゴシック体" panose="020B0509000000000000" pitchFamily="49" charset="-128"/>
              </a:rPr>
              <a:t/>
            </a:r>
            <a:br>
              <a:rPr lang="ja-JP" altLang="en-US" sz="4000" dirty="0">
                <a:solidFill>
                  <a:srgbClr val="0000FF"/>
                </a:solidFill>
                <a:latin typeface="ＤＦ特太ゴシック体" panose="020B0509000000000000" pitchFamily="49" charset="-128"/>
                <a:ea typeface="ＤＦ特太ゴシック体" panose="020B0509000000000000" pitchFamily="49" charset="-128"/>
              </a:rPr>
            </a:br>
            <a:r>
              <a:rPr lang="ja-JP" altLang="en-US" sz="3200" dirty="0">
                <a:latin typeface="ＤＦ特太ゴシック体" panose="020B0509000000000000" pitchFamily="49" charset="-128"/>
                <a:ea typeface="ＤＦ特太ゴシック体" panose="020B0509000000000000" pitchFamily="49" charset="-128"/>
              </a:rPr>
              <a:t> ５）</a:t>
            </a:r>
            <a:r>
              <a:rPr lang="ja-JP" altLang="en-US" sz="3200" i="1" dirty="0">
                <a:latin typeface="ＤＦ特太ゴシック体" panose="020B0509000000000000" pitchFamily="49" charset="-128"/>
                <a:ea typeface="ＤＦ特太ゴシック体" panose="020B0509000000000000" pitchFamily="49" charset="-128"/>
              </a:rPr>
              <a:t>解決しようと努力する</a:t>
            </a:r>
            <a:endParaRPr kumimoji="1" lang="ja-JP" altLang="en-US" sz="3200" dirty="0">
              <a:latin typeface="ＤＦ特太ゴシック体" panose="020B0509000000000000" pitchFamily="49" charset="-128"/>
              <a:ea typeface="ＤＦ特太ゴシック体" panose="020B0509000000000000" pitchFamily="49" charset="-128"/>
            </a:endParaRPr>
          </a:p>
        </p:txBody>
      </p:sp>
      <p:sp>
        <p:nvSpPr>
          <p:cNvPr id="4" name="テキスト ボックス 3"/>
          <p:cNvSpPr txBox="1"/>
          <p:nvPr/>
        </p:nvSpPr>
        <p:spPr>
          <a:xfrm>
            <a:off x="940904" y="184666"/>
            <a:ext cx="10217426" cy="830997"/>
          </a:xfrm>
          <a:prstGeom prst="rect">
            <a:avLst/>
          </a:prstGeom>
          <a:noFill/>
        </p:spPr>
        <p:txBody>
          <a:bodyPr wrap="square" rtlCol="0">
            <a:spAutoFit/>
          </a:bodyPr>
          <a:lstStyle/>
          <a:p>
            <a:r>
              <a:rPr lang="ja-JP" altLang="en-US" sz="4800" u="sng" dirty="0" smtClean="0">
                <a:latin typeface="HGP創英角ﾎﾟｯﾌﾟ体" panose="040B0A00000000000000" pitchFamily="50" charset="-128"/>
                <a:ea typeface="HGP創英角ﾎﾟｯﾌﾟ体" panose="040B0A00000000000000" pitchFamily="50" charset="-128"/>
              </a:rPr>
              <a:t>もめごと解消には・・・</a:t>
            </a:r>
            <a:r>
              <a:rPr lang="ja-JP" altLang="en-US" sz="4800" u="sng" dirty="0" smtClean="0">
                <a:solidFill>
                  <a:srgbClr val="FF0000"/>
                </a:solidFill>
                <a:latin typeface="HGP創英角ﾎﾟｯﾌﾟ体" panose="040B0A00000000000000" pitchFamily="50" charset="-128"/>
                <a:ea typeface="HGP創英角ﾎﾟｯﾌﾟ体" panose="040B0A00000000000000" pitchFamily="50" charset="-128"/>
              </a:rPr>
              <a:t>ＡＬ</a:t>
            </a:r>
            <a:r>
              <a:rPr lang="ja-JP" altLang="en-US" sz="4800" u="sng" dirty="0">
                <a:solidFill>
                  <a:srgbClr val="FF0000"/>
                </a:solidFill>
                <a:latin typeface="HGP創英角ﾎﾟｯﾌﾟ体" panose="040B0A00000000000000" pitchFamily="50" charset="-128"/>
                <a:ea typeface="HGP創英角ﾎﾟｯﾌﾟ体" panose="040B0A00000000000000" pitchFamily="50" charset="-128"/>
              </a:rPr>
              <a:t>’Ｓの</a:t>
            </a:r>
            <a:r>
              <a:rPr lang="ja-JP" altLang="en-US" sz="4800" u="sng" dirty="0" smtClean="0">
                <a:solidFill>
                  <a:srgbClr val="FF0000"/>
                </a:solidFill>
                <a:latin typeface="HGP創英角ﾎﾟｯﾌﾟ体" panose="040B0A00000000000000" pitchFamily="50" charset="-128"/>
                <a:ea typeface="HGP創英角ﾎﾟｯﾌﾟ体" panose="040B0A00000000000000" pitchFamily="50" charset="-128"/>
              </a:rPr>
              <a:t>法則</a:t>
            </a:r>
            <a:endParaRPr kumimoji="1" lang="ja-JP" altLang="en-US" sz="4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6856645" y="0"/>
            <a:ext cx="1454728" cy="369332"/>
          </a:xfrm>
          <a:prstGeom prst="rect">
            <a:avLst/>
          </a:prstGeom>
          <a:noFill/>
        </p:spPr>
        <p:txBody>
          <a:bodyPr wrap="square" rtlCol="0">
            <a:spAutoFit/>
          </a:bodyPr>
          <a:lstStyle/>
          <a:p>
            <a:r>
              <a:rPr kumimoji="1" lang="ja-JP" altLang="en-US" b="1" dirty="0" smtClean="0">
                <a:solidFill>
                  <a:srgbClr val="FF0000"/>
                </a:solidFill>
              </a:rPr>
              <a:t>ア　ル　ス</a:t>
            </a:r>
            <a:endParaRPr kumimoji="1" lang="ja-JP" altLang="en-US" b="1" dirty="0">
              <a:solidFill>
                <a:srgbClr val="FF0000"/>
              </a:solidFill>
            </a:endParaRPr>
          </a:p>
        </p:txBody>
      </p:sp>
      <p:sp>
        <p:nvSpPr>
          <p:cNvPr id="6" name="テキスト ボックス 5"/>
          <p:cNvSpPr txBox="1"/>
          <p:nvPr/>
        </p:nvSpPr>
        <p:spPr>
          <a:xfrm>
            <a:off x="3667992" y="1111827"/>
            <a:ext cx="1184563" cy="369332"/>
          </a:xfrm>
          <a:prstGeom prst="rect">
            <a:avLst/>
          </a:prstGeom>
          <a:noFill/>
        </p:spPr>
        <p:txBody>
          <a:bodyPr wrap="square" rtlCol="0">
            <a:spAutoFit/>
          </a:bodyPr>
          <a:lstStyle/>
          <a:p>
            <a:r>
              <a:rPr kumimoji="1" lang="ja-JP" altLang="en-US" dirty="0" smtClean="0">
                <a:solidFill>
                  <a:srgbClr val="0000FF"/>
                </a:solidFill>
              </a:rPr>
              <a:t>アグリー</a:t>
            </a:r>
            <a:endParaRPr kumimoji="1" lang="ja-JP" altLang="en-US" dirty="0">
              <a:solidFill>
                <a:srgbClr val="0000FF"/>
              </a:solidFill>
            </a:endParaRPr>
          </a:p>
        </p:txBody>
      </p:sp>
      <p:sp>
        <p:nvSpPr>
          <p:cNvPr id="7" name="テキスト ボックス 6"/>
          <p:cNvSpPr txBox="1"/>
          <p:nvPr/>
        </p:nvSpPr>
        <p:spPr>
          <a:xfrm>
            <a:off x="3709556" y="3797361"/>
            <a:ext cx="1444335" cy="369332"/>
          </a:xfrm>
          <a:prstGeom prst="rect">
            <a:avLst/>
          </a:prstGeom>
          <a:noFill/>
        </p:spPr>
        <p:txBody>
          <a:bodyPr wrap="square" rtlCol="0">
            <a:spAutoFit/>
          </a:bodyPr>
          <a:lstStyle/>
          <a:p>
            <a:r>
              <a:rPr lang="ja-JP" altLang="en-US" dirty="0" smtClean="0">
                <a:solidFill>
                  <a:srgbClr val="0000FF"/>
                </a:solidFill>
              </a:rPr>
              <a:t>リッスン</a:t>
            </a:r>
            <a:endParaRPr kumimoji="1" lang="ja-JP" altLang="en-US" dirty="0">
              <a:solidFill>
                <a:srgbClr val="0000FF"/>
              </a:solidFill>
            </a:endParaRPr>
          </a:p>
        </p:txBody>
      </p:sp>
      <p:sp>
        <p:nvSpPr>
          <p:cNvPr id="8" name="テキスト ボックス 7"/>
          <p:cNvSpPr txBox="1"/>
          <p:nvPr/>
        </p:nvSpPr>
        <p:spPr>
          <a:xfrm>
            <a:off x="3667992" y="5179352"/>
            <a:ext cx="1444335" cy="369332"/>
          </a:xfrm>
          <a:prstGeom prst="rect">
            <a:avLst/>
          </a:prstGeom>
          <a:noFill/>
        </p:spPr>
        <p:txBody>
          <a:bodyPr wrap="square" rtlCol="0">
            <a:spAutoFit/>
          </a:bodyPr>
          <a:lstStyle/>
          <a:p>
            <a:r>
              <a:rPr lang="ja-JP" altLang="en-US" dirty="0" smtClean="0">
                <a:solidFill>
                  <a:srgbClr val="0000FF"/>
                </a:solidFill>
              </a:rPr>
              <a:t>ソルブ</a:t>
            </a:r>
            <a:endParaRPr kumimoji="1" lang="ja-JP" altLang="en-US" dirty="0">
              <a:solidFill>
                <a:srgbClr val="0000FF"/>
              </a:solidFill>
            </a:endParaRPr>
          </a:p>
        </p:txBody>
      </p:sp>
      <p:pic>
        <p:nvPicPr>
          <p:cNvPr id="9" name="図 8">
            <a:extLst>
              <a:ext uri="{FF2B5EF4-FFF2-40B4-BE49-F238E27FC236}">
                <a16:creationId xmlns="" xmlns:a16="http://schemas.microsoft.com/office/drawing/2014/main" id="{17224577-3F3A-4D94-8D49-1229C8F9C52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547" b="26812" l="51359" r="72179"/>
                    </a14:imgEffect>
                  </a14:imgLayer>
                </a14:imgProps>
              </a:ext>
              <a:ext uri="{28A0092B-C50C-407E-A947-70E740481C1C}">
                <a14:useLocalDpi xmlns:a14="http://schemas.microsoft.com/office/drawing/2010/main" val="0"/>
              </a:ext>
            </a:extLst>
          </a:blip>
          <a:srcRect l="48757" t="639" r="25219" b="70280"/>
          <a:stretch/>
        </p:blipFill>
        <p:spPr>
          <a:xfrm>
            <a:off x="357124" y="1481159"/>
            <a:ext cx="2047505" cy="2103524"/>
          </a:xfrm>
          <a:prstGeom prst="rect">
            <a:avLst/>
          </a:prstGeom>
        </p:spPr>
      </p:pic>
      <p:pic>
        <p:nvPicPr>
          <p:cNvPr id="10" name="図 9">
            <a:extLst>
              <a:ext uri="{FF2B5EF4-FFF2-40B4-BE49-F238E27FC236}">
                <a16:creationId xmlns="" xmlns:a16="http://schemas.microsoft.com/office/drawing/2014/main" id="{5F3E6CAF-A566-4E8C-B41A-3D470A0CB6EE}"/>
              </a:ext>
            </a:extLst>
          </p:cNvPr>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62674" b="89629" l="3361" r="24439"/>
                    </a14:imgEffect>
                  </a14:imgLayer>
                </a14:imgProps>
              </a:ext>
              <a:ext uri="{28A0092B-C50C-407E-A947-70E740481C1C}">
                <a14:useLocalDpi xmlns:a14="http://schemas.microsoft.com/office/drawing/2010/main" val="0"/>
              </a:ext>
            </a:extLst>
          </a:blip>
          <a:srcRect l="726" t="59305" r="72926" b="7002"/>
          <a:stretch/>
        </p:blipFill>
        <p:spPr>
          <a:xfrm>
            <a:off x="9684774" y="1273021"/>
            <a:ext cx="2182815" cy="2560191"/>
          </a:xfrm>
          <a:prstGeom prst="rect">
            <a:avLst/>
          </a:prstGeom>
        </p:spPr>
      </p:pic>
      <p:pic>
        <p:nvPicPr>
          <p:cNvPr id="11" name="図 10">
            <a:extLst>
              <a:ext uri="{FF2B5EF4-FFF2-40B4-BE49-F238E27FC236}">
                <a16:creationId xmlns="" xmlns:a16="http://schemas.microsoft.com/office/drawing/2014/main" id="{35A20386-1AEB-41BA-BCEE-E23DD1A2FF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482" t="28571" r="49131" b="38095"/>
          <a:stretch/>
        </p:blipFill>
        <p:spPr>
          <a:xfrm>
            <a:off x="8599312" y="4492309"/>
            <a:ext cx="2414571" cy="2112749"/>
          </a:xfrm>
          <a:prstGeom prst="rect">
            <a:avLst/>
          </a:prstGeom>
        </p:spPr>
      </p:pic>
      <p:pic>
        <p:nvPicPr>
          <p:cNvPr id="12" name="図 11">
            <a:extLst>
              <a:ext uri="{FF2B5EF4-FFF2-40B4-BE49-F238E27FC236}">
                <a16:creationId xmlns="" xmlns:a16="http://schemas.microsoft.com/office/drawing/2014/main" id="{5B47EE92-30AA-4017-8264-5670D6B673C7}"/>
              </a:ext>
            </a:extLst>
          </p:cNvPr>
          <p:cNvPicPr>
            <a:picLocks noChangeAspect="1"/>
          </p:cNvPicPr>
          <p:nvPr/>
        </p:nvPicPr>
        <p:blipFill rotWithShape="1">
          <a:blip r:embed="rId6" cstate="print">
            <a:extLst>
              <a:ext uri="{BEBA8EAE-BF5A-486C-A8C5-ECC9F3942E4B}">
                <a14:imgProps xmlns:a14="http://schemas.microsoft.com/office/drawing/2010/main">
                  <a14:imgLayer r:embed="rId3">
                    <a14:imgEffect>
                      <a14:backgroundRemoval t="66305" b="94140" l="48877" r="68339"/>
                    </a14:imgEffect>
                  </a14:imgLayer>
                </a14:imgProps>
              </a:ext>
              <a:ext uri="{28A0092B-C50C-407E-A947-70E740481C1C}">
                <a14:useLocalDpi xmlns:a14="http://schemas.microsoft.com/office/drawing/2010/main" val="0"/>
              </a:ext>
            </a:extLst>
          </a:blip>
          <a:srcRect l="46444" t="62826" r="29228" b="2381"/>
          <a:stretch/>
        </p:blipFill>
        <p:spPr>
          <a:xfrm>
            <a:off x="398687" y="4137891"/>
            <a:ext cx="2005942" cy="2244859"/>
          </a:xfrm>
          <a:prstGeom prst="rect">
            <a:avLst/>
          </a:prstGeom>
        </p:spPr>
      </p:pic>
    </p:spTree>
    <p:extLst>
      <p:ext uri="{BB962C8B-B14F-4D97-AF65-F5344CB8AC3E}">
        <p14:creationId xmlns:p14="http://schemas.microsoft.com/office/powerpoint/2010/main" val="234399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273603" y="979546"/>
            <a:ext cx="3556715" cy="57045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42243" y="979546"/>
            <a:ext cx="3561539" cy="57045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46663" y="979546"/>
            <a:ext cx="3413968" cy="57045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229" y="1478602"/>
            <a:ext cx="2966433" cy="2224825"/>
          </a:xfrm>
        </p:spPr>
      </p:pic>
      <p:sp>
        <p:nvSpPr>
          <p:cNvPr id="4" name="タイトル 3"/>
          <p:cNvSpPr txBox="1">
            <a:spLocks noGrp="1"/>
          </p:cNvSpPr>
          <p:nvPr>
            <p:ph type="title"/>
          </p:nvPr>
        </p:nvSpPr>
        <p:spPr>
          <a:xfrm>
            <a:off x="632131" y="128135"/>
            <a:ext cx="11483655" cy="757130"/>
          </a:xfrm>
          <a:prstGeom prst="rect">
            <a:avLst/>
          </a:prstGeom>
          <a:noFill/>
        </p:spPr>
        <p:txBody>
          <a:bodyPr wrap="square" rtlCol="0">
            <a:spAutoFit/>
          </a:bodyPr>
          <a:lstStyle/>
          <a:p>
            <a:r>
              <a:rPr lang="ja-JP" altLang="en-US" sz="4800" u="sng" dirty="0" smtClean="0">
                <a:latin typeface="HGP創英角ﾎﾟｯﾌﾟ体" panose="040B0A00000000000000" pitchFamily="50" charset="-128"/>
                <a:ea typeface="HGP創英角ﾎﾟｯﾌﾟ体" panose="040B0A00000000000000" pitchFamily="50" charset="-128"/>
              </a:rPr>
              <a:t>毎回、養成講座の最後は、シェアリング！　</a:t>
            </a:r>
            <a:endParaRPr kumimoji="1" lang="ja-JP" altLang="en-US" sz="48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185" y="1478602"/>
            <a:ext cx="3027654" cy="227074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7720" y="1494619"/>
            <a:ext cx="2966433" cy="2224825"/>
          </a:xfrm>
          <a:prstGeom prst="rect">
            <a:avLst/>
          </a:prstGeom>
        </p:spPr>
      </p:pic>
      <p:sp>
        <p:nvSpPr>
          <p:cNvPr id="11" name="テキスト ボックス 10"/>
          <p:cNvSpPr txBox="1"/>
          <p:nvPr/>
        </p:nvSpPr>
        <p:spPr>
          <a:xfrm>
            <a:off x="632131" y="1074094"/>
            <a:ext cx="3090385" cy="369332"/>
          </a:xfrm>
          <a:prstGeom prst="rect">
            <a:avLst/>
          </a:prstGeom>
          <a:noFill/>
        </p:spPr>
        <p:txBody>
          <a:bodyPr wrap="square" rtlCol="0">
            <a:spAutoFit/>
          </a:bodyPr>
          <a:lstStyle/>
          <a:p>
            <a:r>
              <a:rPr kumimoji="1" lang="ja-JP" altLang="en-US" dirty="0" smtClean="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第</a:t>
            </a:r>
            <a:r>
              <a:rPr kumimoji="1" lang="en-US" altLang="ja-JP" dirty="0" smtClean="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1</a:t>
            </a:r>
            <a:r>
              <a:rPr kumimoji="1" lang="ja-JP" altLang="en-US" dirty="0" smtClean="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回　「すてきな聴き方」</a:t>
            </a:r>
            <a:endParaRPr kumimoji="1" lang="ja-JP" altLang="en-US"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endParaRPr>
          </a:p>
        </p:txBody>
      </p:sp>
      <p:sp>
        <p:nvSpPr>
          <p:cNvPr id="12" name="テキスト ボックス 11"/>
          <p:cNvSpPr txBox="1"/>
          <p:nvPr/>
        </p:nvSpPr>
        <p:spPr>
          <a:xfrm>
            <a:off x="4642835" y="1070634"/>
            <a:ext cx="3090385" cy="369332"/>
          </a:xfrm>
          <a:prstGeom prst="rect">
            <a:avLst/>
          </a:prstGeom>
          <a:noFill/>
        </p:spPr>
        <p:txBody>
          <a:bodyPr wrap="square" rtlCol="0">
            <a:spAutoFit/>
          </a:bodyPr>
          <a:lstStyle/>
          <a:p>
            <a:r>
              <a:rPr kumimoji="1" lang="ja-JP" altLang="en-US" dirty="0" smtClean="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第</a:t>
            </a:r>
            <a:r>
              <a:rPr lang="ja-JP" altLang="en-US"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２</a:t>
            </a:r>
            <a:r>
              <a:rPr kumimoji="1" lang="ja-JP" altLang="en-US" dirty="0" smtClean="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回　「すてきな頼み方」</a:t>
            </a:r>
            <a:endParaRPr kumimoji="1" lang="ja-JP" altLang="en-US"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endParaRPr>
          </a:p>
        </p:txBody>
      </p:sp>
      <p:sp>
        <p:nvSpPr>
          <p:cNvPr id="13" name="テキスト ボックス 12"/>
          <p:cNvSpPr txBox="1"/>
          <p:nvPr/>
        </p:nvSpPr>
        <p:spPr>
          <a:xfrm>
            <a:off x="8593692" y="1070634"/>
            <a:ext cx="3090385" cy="369332"/>
          </a:xfrm>
          <a:prstGeom prst="rect">
            <a:avLst/>
          </a:prstGeom>
          <a:noFill/>
        </p:spPr>
        <p:txBody>
          <a:bodyPr wrap="square" rtlCol="0">
            <a:spAutoFit/>
          </a:bodyPr>
          <a:lstStyle/>
          <a:p>
            <a:r>
              <a:rPr kumimoji="1" lang="ja-JP" altLang="en-US" dirty="0" smtClean="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第</a:t>
            </a:r>
            <a:r>
              <a:rPr lang="ja-JP" altLang="en-US"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３</a:t>
            </a:r>
            <a:r>
              <a:rPr kumimoji="1" lang="ja-JP" altLang="en-US" dirty="0" smtClean="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rPr>
              <a:t>回　「もめごとの解消」</a:t>
            </a:r>
            <a:endParaRPr kumimoji="1" lang="ja-JP" altLang="en-US" dirty="0">
              <a:ln w="0"/>
              <a:solidFill>
                <a:srgbClr val="FF0000"/>
              </a:solidFill>
              <a:effectLst>
                <a:outerShdw blurRad="38100" dist="19050" dir="2700000" algn="tl" rotWithShape="0">
                  <a:schemeClr val="dk1">
                    <a:alpha val="40000"/>
                  </a:schemeClr>
                </a:outerShdw>
              </a:effectLst>
              <a:latin typeface="AR P丸ゴシック体E" panose="020B0600010101010101" pitchFamily="50" charset="-128"/>
              <a:ea typeface="AR P丸ゴシック体E" panose="020B0600010101010101" pitchFamily="50" charset="-128"/>
            </a:endParaRPr>
          </a:p>
        </p:txBody>
      </p:sp>
      <p:sp>
        <p:nvSpPr>
          <p:cNvPr id="14" name="テキスト ボックス 13"/>
          <p:cNvSpPr txBox="1"/>
          <p:nvPr/>
        </p:nvSpPr>
        <p:spPr>
          <a:xfrm>
            <a:off x="502820" y="3816259"/>
            <a:ext cx="3128478" cy="2862322"/>
          </a:xfrm>
          <a:prstGeom prst="rect">
            <a:avLst/>
          </a:prstGeom>
          <a:noFill/>
        </p:spPr>
        <p:txBody>
          <a:bodyPr wrap="square" rtlCol="0">
            <a:spAutoFit/>
          </a:bodyPr>
          <a:lstStyle/>
          <a:p>
            <a:r>
              <a:rPr kumimoji="1" lang="ja-JP" altLang="en-US" sz="1200" b="1" dirty="0" smtClean="0"/>
              <a:t>〇まず身近にいる人が悩み事などを話してきたら、しっかりとどうしたら相手が気持ち良く嬉しくなるかを考え、話しを聴いてあげたいと思います。</a:t>
            </a:r>
            <a:endParaRPr kumimoji="1" lang="en-US" altLang="ja-JP" sz="1200" b="1" dirty="0" smtClean="0"/>
          </a:p>
          <a:p>
            <a:endParaRPr lang="en-US" altLang="ja-JP" sz="1200" b="1" dirty="0"/>
          </a:p>
          <a:p>
            <a:r>
              <a:rPr kumimoji="1" lang="ja-JP" altLang="en-US" sz="1200" b="1" dirty="0" smtClean="0"/>
              <a:t>〇話す時には、相手に興味をもってもらえるような話し方に心がけ、聴く時に相手が話して居心地がいいような聴き方をしていこうと思いました。</a:t>
            </a:r>
            <a:endParaRPr kumimoji="1" lang="en-US" altLang="ja-JP" sz="1200" b="1" dirty="0" smtClean="0"/>
          </a:p>
          <a:p>
            <a:endParaRPr lang="en-US" altLang="ja-JP" sz="1200" b="1" dirty="0"/>
          </a:p>
          <a:p>
            <a:r>
              <a:rPr kumimoji="1" lang="ja-JP" altLang="en-US" sz="1200" b="1" dirty="0" smtClean="0"/>
              <a:t>〇チームの人やクラスの人の話をしっかり</a:t>
            </a:r>
            <a:r>
              <a:rPr kumimoji="1" lang="en-US" altLang="ja-JP" sz="1200" b="1" dirty="0" smtClean="0"/>
              <a:t>FELOR</a:t>
            </a:r>
            <a:r>
              <a:rPr kumimoji="1" lang="ja-JP" altLang="en-US" sz="1200" b="1" dirty="0" smtClean="0"/>
              <a:t>モデルを使って聴くことができると思いました。みんなの気持ちを感じとれるようにたくさんコミュニケーションを取り、何事も話し合える環境を作りたいです</a:t>
            </a:r>
            <a:r>
              <a:rPr kumimoji="1" lang="ja-JP" altLang="en-US" sz="1200" dirty="0" smtClean="0"/>
              <a:t>。</a:t>
            </a:r>
            <a:endParaRPr kumimoji="1" lang="ja-JP" altLang="en-US" sz="1200" dirty="0"/>
          </a:p>
        </p:txBody>
      </p:sp>
      <p:sp>
        <p:nvSpPr>
          <p:cNvPr id="15" name="テキスト ボックス 14"/>
          <p:cNvSpPr txBox="1"/>
          <p:nvPr/>
        </p:nvSpPr>
        <p:spPr>
          <a:xfrm>
            <a:off x="4509185" y="3831840"/>
            <a:ext cx="3128478" cy="2862322"/>
          </a:xfrm>
          <a:prstGeom prst="rect">
            <a:avLst/>
          </a:prstGeom>
          <a:noFill/>
        </p:spPr>
        <p:txBody>
          <a:bodyPr wrap="square" rtlCol="0">
            <a:spAutoFit/>
          </a:bodyPr>
          <a:lstStyle/>
          <a:p>
            <a:r>
              <a:rPr kumimoji="1" lang="ja-JP" altLang="en-US" sz="1200" b="1" dirty="0" smtClean="0"/>
              <a:t>〇急用や何か頼む時に、すてきな頼み方をすれば、雰囲気も良くなるし、お互い良い気持ちでいられそうです。</a:t>
            </a:r>
            <a:endParaRPr kumimoji="1" lang="en-US" altLang="ja-JP" sz="1200" b="1" dirty="0" smtClean="0"/>
          </a:p>
          <a:p>
            <a:endParaRPr lang="en-US" altLang="ja-JP" sz="1200" b="1" dirty="0"/>
          </a:p>
          <a:p>
            <a:r>
              <a:rPr kumimoji="1" lang="ja-JP" altLang="en-US" sz="1200" b="1" dirty="0" smtClean="0"/>
              <a:t>〇人に何か頼むとき、相手の都合と理由はとても大切だと思うので、相手の気持ちを考え、助け合いながら生活していきたいです。</a:t>
            </a:r>
            <a:endParaRPr kumimoji="1" lang="en-US" altLang="ja-JP" sz="1200" b="1" dirty="0" smtClean="0"/>
          </a:p>
          <a:p>
            <a:endParaRPr lang="en-US" altLang="ja-JP" sz="1200" b="1" dirty="0"/>
          </a:p>
          <a:p>
            <a:r>
              <a:rPr kumimoji="1" lang="ja-JP" altLang="en-US" sz="1200" b="1" dirty="0" smtClean="0"/>
              <a:t>〇これから、部やクラス等の運営で、協力が必要な場面では必ず、何かを人に頼むことになると思います。そこで、今回の養成講座で学んだことを生かして、みんなで協力して、部やクラスのよりよい運営をして</a:t>
            </a:r>
            <a:r>
              <a:rPr lang="ja-JP" altLang="en-US" sz="1200" b="1" dirty="0"/>
              <a:t>いける</a:t>
            </a:r>
            <a:r>
              <a:rPr lang="ja-JP" altLang="en-US" sz="1200" b="1" dirty="0" smtClean="0"/>
              <a:t>と思いました</a:t>
            </a:r>
            <a:r>
              <a:rPr kumimoji="1" lang="ja-JP" altLang="en-US" sz="1200" b="1" dirty="0" smtClean="0"/>
              <a:t>。</a:t>
            </a:r>
            <a:endParaRPr kumimoji="1" lang="ja-JP" altLang="en-US" sz="1200" dirty="0"/>
          </a:p>
        </p:txBody>
      </p:sp>
      <p:sp>
        <p:nvSpPr>
          <p:cNvPr id="16" name="テキスト ボックス 15"/>
          <p:cNvSpPr txBox="1"/>
          <p:nvPr/>
        </p:nvSpPr>
        <p:spPr>
          <a:xfrm>
            <a:off x="8487720" y="3774098"/>
            <a:ext cx="3128478" cy="2862322"/>
          </a:xfrm>
          <a:prstGeom prst="rect">
            <a:avLst/>
          </a:prstGeom>
          <a:noFill/>
        </p:spPr>
        <p:txBody>
          <a:bodyPr wrap="square" rtlCol="0">
            <a:spAutoFit/>
          </a:bodyPr>
          <a:lstStyle/>
          <a:p>
            <a:r>
              <a:rPr kumimoji="1" lang="ja-JP" altLang="en-US" sz="1200" b="1" dirty="0" smtClean="0"/>
              <a:t>〇今後、部活動でトラブルがおきた時には、今回の学習を思い出して、自分がピア・サポーターになって上手く解決できるようにしたいです。トラブルになっている人たちの意見をしっかり聞いて、お互い気持ち良く、解決できるようにしたいです。</a:t>
            </a:r>
            <a:endParaRPr kumimoji="1" lang="en-US" altLang="ja-JP" sz="1200" b="1" dirty="0" smtClean="0"/>
          </a:p>
          <a:p>
            <a:endParaRPr lang="en-US" altLang="ja-JP" sz="1200" b="1" dirty="0"/>
          </a:p>
          <a:p>
            <a:r>
              <a:rPr kumimoji="1" lang="ja-JP" altLang="en-US" sz="1200" b="1" dirty="0" smtClean="0"/>
              <a:t>〇早めにトラブルを解消して、いい雰囲気が取り戻せるようにしたいです。この時自分がしっかりピア・サポートしていい解決法</a:t>
            </a:r>
            <a:r>
              <a:rPr kumimoji="1" lang="ja-JP" altLang="en-US" sz="1200" b="1" i="1" dirty="0" smtClean="0"/>
              <a:t>（</a:t>
            </a:r>
            <a:r>
              <a:rPr kumimoji="1" lang="en-US" altLang="ja-JP" sz="1200" i="1" dirty="0" smtClean="0">
                <a:latin typeface="AR P丸ゴシック体E" panose="020B0600010101010101" pitchFamily="50" charset="-128"/>
                <a:ea typeface="AR P丸ゴシック体E" panose="020B0600010101010101" pitchFamily="50" charset="-128"/>
              </a:rPr>
              <a:t>AL</a:t>
            </a:r>
            <a:r>
              <a:rPr lang="ja-JP" altLang="en-US" sz="1200" i="1" dirty="0" smtClean="0">
                <a:latin typeface="AR P丸ゴシック体E" panose="020B0600010101010101" pitchFamily="50" charset="-128"/>
                <a:ea typeface="AR P丸ゴシック体E" panose="020B0600010101010101" pitchFamily="50" charset="-128"/>
              </a:rPr>
              <a:t>’</a:t>
            </a:r>
            <a:r>
              <a:rPr lang="en-US" altLang="ja-JP" sz="1200" i="1" dirty="0" smtClean="0">
                <a:latin typeface="AR P丸ゴシック体E" panose="020B0600010101010101" pitchFamily="50" charset="-128"/>
                <a:ea typeface="AR P丸ゴシック体E" panose="020B0600010101010101" pitchFamily="50" charset="-128"/>
              </a:rPr>
              <a:t>S</a:t>
            </a:r>
            <a:r>
              <a:rPr lang="ja-JP" altLang="en-US" sz="1200" i="1" dirty="0" smtClean="0">
                <a:latin typeface="AR P丸ゴシック体E" panose="020B0600010101010101" pitchFamily="50" charset="-128"/>
                <a:ea typeface="AR P丸ゴシック体E" panose="020B0600010101010101" pitchFamily="50" charset="-128"/>
              </a:rPr>
              <a:t>の法則</a:t>
            </a:r>
            <a:r>
              <a:rPr lang="ja-JP" altLang="en-US" sz="1200" dirty="0" smtClean="0">
                <a:latin typeface="AR P丸ゴシック体E" panose="020B0600010101010101" pitchFamily="50" charset="-128"/>
                <a:ea typeface="AR P丸ゴシック体E" panose="020B0600010101010101" pitchFamily="50" charset="-128"/>
              </a:rPr>
              <a:t>）</a:t>
            </a:r>
            <a:r>
              <a:rPr kumimoji="1" lang="ja-JP" altLang="en-US" sz="1200" b="1" dirty="0" smtClean="0"/>
              <a:t>で和解できるといいです。</a:t>
            </a:r>
            <a:endParaRPr kumimoji="1" lang="en-US" altLang="ja-JP" sz="1200" b="1" dirty="0" smtClean="0"/>
          </a:p>
          <a:p>
            <a:endParaRPr lang="en-US" altLang="ja-JP" sz="1200" b="1" dirty="0"/>
          </a:p>
          <a:p>
            <a:r>
              <a:rPr kumimoji="1" lang="ja-JP" altLang="en-US" sz="1200" b="1" dirty="0" smtClean="0"/>
              <a:t>〇もめごとがおきたとき、互いの意見を否定するのではなく、互いの意見を尊重し合えると解決しやすくなると思いました。</a:t>
            </a:r>
            <a:endParaRPr kumimoji="1" lang="ja-JP" altLang="en-US" sz="1200" dirty="0"/>
          </a:p>
        </p:txBody>
      </p:sp>
    </p:spTree>
    <p:extLst>
      <p:ext uri="{BB962C8B-B14F-4D97-AF65-F5344CB8AC3E}">
        <p14:creationId xmlns:p14="http://schemas.microsoft.com/office/powerpoint/2010/main" val="22394059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554</Words>
  <Application>Microsoft Office PowerPoint</Application>
  <PresentationFormat>ワイド画面</PresentationFormat>
  <Paragraphs>75</Paragraphs>
  <Slides>7</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vt:i4>
      </vt:variant>
    </vt:vector>
  </HeadingPairs>
  <TitlesOfParts>
    <vt:vector size="20" baseType="lpstr">
      <vt:lpstr>AR P丸ゴシック体E</vt:lpstr>
      <vt:lpstr>AR P新藝体U</vt:lpstr>
      <vt:lpstr>ＤＦ特太ゴシック体</vt:lpstr>
      <vt:lpstr>ＤＨＰ特太ゴシック体</vt:lpstr>
      <vt:lpstr>HGP創英角ｺﾞｼｯｸUB</vt:lpstr>
      <vt:lpstr>HGP創英角ﾎﾟｯﾌﾟ体</vt:lpstr>
      <vt:lpstr>HG創英角ﾎﾟｯﾌﾟ体</vt:lpstr>
      <vt:lpstr>ＭＳ ゴシック</vt:lpstr>
      <vt:lpstr>游ゴシック</vt:lpstr>
      <vt:lpstr>游ゴシック Light</vt:lpstr>
      <vt:lpstr>Arial</vt:lpstr>
      <vt:lpstr>Times New Roman</vt:lpstr>
      <vt:lpstr>Office テーマ</vt:lpstr>
      <vt:lpstr>ピア・サポーター養成講座を開催しました！　　</vt:lpstr>
      <vt:lpstr>　ピア・サポーターの目標　  援助が必要な人の心に寄り添い、その人が持っている問題解決能力を引き出すようにサポートしていく。</vt:lpstr>
      <vt:lpstr>　ピア・サポート活動での「５つの約束」  「口」：人を励ます言葉や感謝の言葉を言うために使おう  「耳」：人の言葉を最後まで聞いてあげるために使おう  「目」：人のよいところを見るために使おう  「手足」：人を助けるために使おう  「心」：人の痛みがわかるために使おう</vt:lpstr>
      <vt:lpstr> 　　　          　　　　　</vt:lpstr>
      <vt:lpstr> 　　　良くない頼み方      ①いきなり頼む（名前を呼ばない）     ②理由を言わない     ③相手の都合を聞かない      自分のことしか考えない態度はダメな     のですね。ちょっとした言葉がけで、 　  ずいぶん変わることがわかります。     　　　　　</vt:lpstr>
      <vt:lpstr> Ａ(Agree) →同意する 　話し合いのルールを守る  １）正直に自分の気持ちを話す  ２）しっかりと相手の話を聞く  ３）相手の言葉を途中でさえぎらない  Ｌ(Listen) →聞く  ４）相手の話をしっかり聞く  Ｓ(Sovle) →解決する  ５）解決しようと努力する</vt:lpstr>
      <vt:lpstr>毎回、養成講座の最後は、シェアリング！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哲雄 大谷</dc:creator>
  <cp:lastModifiedBy>minami-jhs055</cp:lastModifiedBy>
  <cp:revision>42</cp:revision>
  <cp:lastPrinted>2018-10-23T01:58:38Z</cp:lastPrinted>
  <dcterms:created xsi:type="dcterms:W3CDTF">2018-10-15T23:45:49Z</dcterms:created>
  <dcterms:modified xsi:type="dcterms:W3CDTF">2018-11-05T07:14:10Z</dcterms:modified>
</cp:coreProperties>
</file>